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47" r:id="rId2"/>
    <p:sldId id="358" r:id="rId3"/>
    <p:sldId id="360" r:id="rId4"/>
    <p:sldId id="359" r:id="rId5"/>
    <p:sldId id="258" r:id="rId6"/>
    <p:sldId id="260" r:id="rId7"/>
    <p:sldId id="348" r:id="rId8"/>
    <p:sldId id="349" r:id="rId9"/>
    <p:sldId id="350" r:id="rId10"/>
    <p:sldId id="354" r:id="rId11"/>
    <p:sldId id="352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F77C8C7-4DCB-420A-BBBC-07117FC1E9EE}">
          <p14:sldIdLst>
            <p14:sldId id="347"/>
            <p14:sldId id="358"/>
            <p14:sldId id="360"/>
            <p14:sldId id="359"/>
            <p14:sldId id="258"/>
            <p14:sldId id="260"/>
            <p14:sldId id="348"/>
            <p14:sldId id="349"/>
            <p14:sldId id="350"/>
            <p14:sldId id="351"/>
            <p14:sldId id="352"/>
            <p14:sldId id="353"/>
            <p14:sldId id="354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</p14:sldIdLst>
        </p14:section>
        <p14:section name="Раздел без заголовка" id="{8E8C48BC-F49C-48F9-81B8-C066C6E74D70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853" autoAdjust="0"/>
    <p:restoredTop sz="94660"/>
  </p:normalViewPr>
  <p:slideViewPr>
    <p:cSldViewPr snapToGrid="0" showGuides="1">
      <p:cViewPr>
        <p:scale>
          <a:sx n="117" d="100"/>
          <a:sy n="117" d="100"/>
        </p:scale>
        <p:origin x="2070" y="122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 с лого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4515" y="0"/>
            <a:ext cx="1166628" cy="10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лого в низу">
    <p:bg>
      <p:bgPr>
        <a:solidFill>
          <a:schemeClr val="accent6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6583" y="5758636"/>
            <a:ext cx="774077" cy="809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4515" y="5613479"/>
            <a:ext cx="1166628" cy="10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12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и залого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uk-UA" altLang="ko-KR" dirty="0" err="1" smtClean="0"/>
              <a:t>Натиснить</a:t>
            </a:r>
            <a:r>
              <a:rPr lang="uk-UA" altLang="ko-KR" dirty="0" smtClean="0"/>
              <a:t> для вставки зображення</a:t>
            </a:r>
            <a:endParaRPr lang="ko-KR" alt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4515" y="0"/>
            <a:ext cx="1166628" cy="10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uk-UA" altLang="ko-KR" dirty="0" err="1" smtClean="0"/>
              <a:t>Натиснить</a:t>
            </a:r>
            <a:r>
              <a:rPr lang="uk-UA" altLang="ko-KR" dirty="0" smtClean="0"/>
              <a:t> для вставки зображення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722224" y="590969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4515" y="41287"/>
            <a:ext cx="1166628" cy="10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847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uk-UA" altLang="ko-KR" dirty="0" err="1" smtClean="0"/>
              <a:t>Натиснить</a:t>
            </a:r>
            <a:r>
              <a:rPr lang="uk-UA" altLang="ko-KR" dirty="0" smtClean="0"/>
              <a:t> для вставки зображення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uk-UA" altLang="ko-KR" dirty="0" err="1" smtClean="0"/>
              <a:t>Натиснить</a:t>
            </a:r>
            <a:r>
              <a:rPr lang="uk-UA" altLang="ko-KR" dirty="0" smtClean="0"/>
              <a:t> для вставки зображення</a:t>
            </a:r>
            <a:endParaRPr lang="ko-KR" alt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2418" y="362043"/>
            <a:ext cx="774077" cy="8090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58636"/>
            <a:ext cx="1166628" cy="10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9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_инфографи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ru-RU" altLang="ko-KR" dirty="0" err="1" smtClean="0"/>
              <a:t>Натиснить</a:t>
            </a:r>
            <a:r>
              <a:rPr lang="ru-RU" altLang="ko-KR" dirty="0" smtClean="0"/>
              <a:t> для вставки </a:t>
            </a:r>
            <a:r>
              <a:rPr lang="ru-RU" altLang="ko-KR" dirty="0" err="1" smtClean="0"/>
              <a:t>зображення</a:t>
            </a:r>
            <a:endParaRPr lang="ru-RU" altLang="ko-KR" dirty="0" smtClean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4515" y="0"/>
            <a:ext cx="1166628" cy="10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Есколько фото т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altLang="ko-KR" dirty="0" err="1" smtClean="0"/>
              <a:t>Натиснить</a:t>
            </a:r>
            <a:r>
              <a:rPr lang="uk-UA" altLang="ko-KR" dirty="0" smtClean="0"/>
              <a:t> для вставки зображення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altLang="ko-KR" dirty="0" err="1" smtClean="0"/>
              <a:t>Натиснить</a:t>
            </a:r>
            <a:r>
              <a:rPr lang="uk-UA" altLang="ko-KR" dirty="0" smtClean="0"/>
              <a:t> для вставки зображення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altLang="ko-KR" dirty="0" err="1" smtClean="0"/>
              <a:t>Натиснить</a:t>
            </a:r>
            <a:r>
              <a:rPr lang="uk-UA" altLang="ko-KR" dirty="0" smtClean="0"/>
              <a:t> для вставки зображення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altLang="ko-KR" dirty="0" err="1" smtClean="0"/>
              <a:t>Натиснить</a:t>
            </a:r>
            <a:r>
              <a:rPr lang="uk-UA" altLang="ko-KR" dirty="0" smtClean="0"/>
              <a:t> для вставки зображення</a:t>
            </a:r>
            <a:endParaRPr lang="ko-KR" alt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4515" y="0"/>
            <a:ext cx="1166628" cy="10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69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фигу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: 비어 있음 1">
            <a:extLst>
              <a:ext uri="{FF2B5EF4-FFF2-40B4-BE49-F238E27FC236}">
                <a16:creationId xmlns="" xmlns:a16="http://schemas.microsoft.com/office/drawing/2014/main" id="{B7CABA81-0BBC-49FB-B863-E9687338898B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=""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uk-UA" altLang="ko-KR" dirty="0" err="1" smtClean="0"/>
              <a:t>Натиснить</a:t>
            </a:r>
            <a:r>
              <a:rPr lang="uk-UA" altLang="ko-KR" dirty="0" smtClean="0"/>
              <a:t> для вставки зображення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=""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</a:lstStyle>
          <a:p>
            <a:r>
              <a:rPr lang="uk-UA" altLang="ko-KR" dirty="0" err="1" smtClean="0"/>
              <a:t>Натиснить</a:t>
            </a:r>
            <a:r>
              <a:rPr lang="uk-UA" altLang="ko-KR" dirty="0" smtClean="0"/>
              <a:t> для вставки зображення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=""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uk-UA" altLang="ko-KR" dirty="0" err="1" smtClean="0"/>
              <a:t>Натиснить</a:t>
            </a:r>
            <a:r>
              <a:rPr lang="uk-UA" altLang="ko-KR" dirty="0" smtClean="0"/>
              <a:t> для вставки зображення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=""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uk-UA" altLang="ko-KR" dirty="0" err="1" smtClean="0"/>
              <a:t>Натиснить</a:t>
            </a:r>
            <a:r>
              <a:rPr lang="uk-UA" altLang="ko-KR" dirty="0" smtClean="0"/>
              <a:t> для вставки зображення</a:t>
            </a:r>
            <a:endParaRPr lang="ko-KR" alt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4515" y="0"/>
            <a:ext cx="1166628" cy="10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11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285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8" r:id="rId2"/>
    <p:sldLayoutId id="2147483676" r:id="rId3"/>
    <p:sldLayoutId id="2147483691" r:id="rId4"/>
    <p:sldLayoutId id="2147483692" r:id="rId5"/>
    <p:sldLayoutId id="2147483684" r:id="rId6"/>
    <p:sldLayoutId id="2147483693" r:id="rId7"/>
    <p:sldLayoutId id="2147483694" r:id="rId8"/>
    <p:sldLayoutId id="214748369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ved=2ahUKEwi6tvv9ksHtAhVgCRAIHUN0DTQQFjAAegQIARAD&amp;url=https://www.univer.kharkov.ua/ru&amp;usg=AOvVaw0BTuC8_9M1Y5PcvnuVXdqW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vstup.fl@karazin.u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fl@karazin.u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start.karazin.ua/programs/5/5/035043/175" TargetMode="External"/><Relationship Id="rId7" Type="http://schemas.openxmlformats.org/officeDocument/2006/relationships/hyperlink" Target="http://start.karazin.ua/programs/5/5/035060/180" TargetMode="External"/><Relationship Id="rId2" Type="http://schemas.openxmlformats.org/officeDocument/2006/relationships/hyperlink" Target="http://start.karazin.ua/programs/5/5/035041/173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tart.karazin.ua/programs/5/5/035051/177" TargetMode="External"/><Relationship Id="rId5" Type="http://schemas.openxmlformats.org/officeDocument/2006/relationships/hyperlink" Target="http://start.karazin.ua/programs/5/5/035065/181" TargetMode="External"/><Relationship Id="rId4" Type="http://schemas.openxmlformats.org/officeDocument/2006/relationships/hyperlink" Target="http://start.karazin.ua/programs/5/5/035055/178" TargetMode="External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F82C53E-6891-4695-A1B4-3BB471D7FA35}"/>
              </a:ext>
            </a:extLst>
          </p:cNvPr>
          <p:cNvSpPr txBox="1"/>
          <p:nvPr/>
        </p:nvSpPr>
        <p:spPr>
          <a:xfrm>
            <a:off x="670487" y="2305187"/>
            <a:ext cx="6821357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5400" b="1" dirty="0" err="1" smtClean="0">
                <a:solidFill>
                  <a:schemeClr val="bg1"/>
                </a:solidFill>
                <a:latin typeface="+mj-lt"/>
              </a:rPr>
              <a:t>Презентац</a:t>
            </a:r>
            <a:r>
              <a:rPr lang="uk-UA" sz="5400" b="1" dirty="0" err="1" smtClean="0">
                <a:solidFill>
                  <a:schemeClr val="bg1"/>
                </a:solidFill>
                <a:latin typeface="+mj-lt"/>
              </a:rPr>
              <a:t>ія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  <a:p>
            <a:r>
              <a:rPr lang="uk-UA" sz="5400" b="1" dirty="0" smtClean="0">
                <a:solidFill>
                  <a:schemeClr val="bg1"/>
                </a:solidFill>
                <a:latin typeface="+mj-lt"/>
              </a:rPr>
              <a:t>ФАКУЛЬТЕТ</a:t>
            </a:r>
          </a:p>
          <a:p>
            <a:r>
              <a:rPr lang="uk-UA" sz="5400" b="1" dirty="0">
                <a:solidFill>
                  <a:schemeClr val="accent1"/>
                </a:solidFill>
              </a:rPr>
              <a:t>ІНОЗЕМНИХ МОВ</a:t>
            </a:r>
            <a:r>
              <a:rPr lang="en-US" sz="5400" b="1" dirty="0">
                <a:solidFill>
                  <a:schemeClr val="accent1"/>
                </a:solidFill>
              </a:rPr>
              <a:t> </a:t>
            </a:r>
          </a:p>
          <a:p>
            <a:endParaRPr lang="ko-KR" altLang="en-US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1D76FB9-48AC-45CA-8F0D-FD198B4F22AE}"/>
              </a:ext>
            </a:extLst>
          </p:cNvPr>
          <p:cNvSpPr txBox="1"/>
          <p:nvPr/>
        </p:nvSpPr>
        <p:spPr>
          <a:xfrm>
            <a:off x="670487" y="5396978"/>
            <a:ext cx="811428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1867" dirty="0" smtClean="0">
                <a:solidFill>
                  <a:schemeClr val="bg1"/>
                </a:solidFill>
                <a:cs typeface="Arial" pitchFamily="34" charset="0"/>
              </a:rPr>
              <a:t>Скільки мов ти знаєш, стільки культур єднаєш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hlinkClick r:id="rId2"/>
            <a:extLst>
              <a:ext uri="{FF2B5EF4-FFF2-40B4-BE49-F238E27FC236}">
                <a16:creationId xmlns="" xmlns:a16="http://schemas.microsoft.com/office/drawing/2014/main" id="{CF639353-2FBF-45AF-BF9B-02441FCB654D}"/>
              </a:ext>
            </a:extLst>
          </p:cNvPr>
          <p:cNvSpPr txBox="1"/>
          <p:nvPr/>
        </p:nvSpPr>
        <p:spPr>
          <a:xfrm>
            <a:off x="670488" y="6170553"/>
            <a:ext cx="509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u="sng" dirty="0">
                <a:hlinkClick r:id="rId3"/>
              </a:rPr>
              <a:t>www.univer.kharkov.ua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184" y="298602"/>
            <a:ext cx="5974771" cy="20846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80714" y="0"/>
            <a:ext cx="3211286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кутник 3"/>
          <p:cNvSpPr/>
          <p:nvPr/>
        </p:nvSpPr>
        <p:spPr>
          <a:xfrm>
            <a:off x="9944100" y="592282"/>
            <a:ext cx="1444337" cy="1517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9512" y="592282"/>
            <a:ext cx="1488601" cy="14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80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: 도형 16">
            <a:extLst>
              <a:ext uri="{FF2B5EF4-FFF2-40B4-BE49-F238E27FC236}">
                <a16:creationId xmlns="" xmlns:a16="http://schemas.microsoft.com/office/drawing/2014/main" id="{3204CE1A-7D1C-4C60-B0E6-9B2023364081}"/>
              </a:ext>
            </a:extLst>
          </p:cNvPr>
          <p:cNvSpPr>
            <a:spLocks noChangeAspect="1"/>
          </p:cNvSpPr>
          <p:nvPr/>
        </p:nvSpPr>
        <p:spPr>
          <a:xfrm>
            <a:off x="-73880" y="1512555"/>
            <a:ext cx="2399364" cy="2698677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4224302" y="1465832"/>
            <a:ext cx="8302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ОСВІТНІ ПРОГРАМИ</a:t>
            </a:r>
            <a:endParaRPr lang="ko-KR" altLang="en-US" sz="3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E5F208-4FF9-45B9-8E27-E2A19B4D45E8}"/>
              </a:ext>
            </a:extLst>
          </p:cNvPr>
          <p:cNvSpPr/>
          <p:nvPr/>
        </p:nvSpPr>
        <p:spPr>
          <a:xfrm>
            <a:off x="3380197" y="1282274"/>
            <a:ext cx="8544671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660CB93A-C070-4D26-95D3-8D75E7E5C3AF}"/>
              </a:ext>
            </a:extLst>
          </p:cNvPr>
          <p:cNvSpPr/>
          <p:nvPr/>
        </p:nvSpPr>
        <p:spPr>
          <a:xfrm rot="20329094">
            <a:off x="2301517" y="4814125"/>
            <a:ext cx="1313719" cy="1889023"/>
          </a:xfrm>
          <a:custGeom>
            <a:avLst/>
            <a:gdLst>
              <a:gd name="connsiteX0" fmla="*/ 695461 w 1313719"/>
              <a:gd name="connsiteY0" fmla="*/ 52104 h 1889023"/>
              <a:gd name="connsiteX1" fmla="*/ 756028 w 1313719"/>
              <a:gd name="connsiteY1" fmla="*/ 143479 h 1889023"/>
              <a:gd name="connsiteX2" fmla="*/ 756028 w 1313719"/>
              <a:gd name="connsiteY2" fmla="*/ 581374 h 1889023"/>
              <a:gd name="connsiteX3" fmla="*/ 656860 w 1313719"/>
              <a:gd name="connsiteY3" fmla="*/ 680542 h 1889023"/>
              <a:gd name="connsiteX4" fmla="*/ 557693 w 1313719"/>
              <a:gd name="connsiteY4" fmla="*/ 581374 h 1889023"/>
              <a:gd name="connsiteX5" fmla="*/ 557693 w 1313719"/>
              <a:gd name="connsiteY5" fmla="*/ 143479 h 1889023"/>
              <a:gd name="connsiteX6" fmla="*/ 656861 w 1313719"/>
              <a:gd name="connsiteY6" fmla="*/ 44311 h 1889023"/>
              <a:gd name="connsiteX7" fmla="*/ 695461 w 1313719"/>
              <a:gd name="connsiteY7" fmla="*/ 52104 h 1889023"/>
              <a:gd name="connsiteX8" fmla="*/ 914790 w 1313719"/>
              <a:gd name="connsiteY8" fmla="*/ 24077 h 1889023"/>
              <a:gd name="connsiteX9" fmla="*/ 1313719 w 1313719"/>
              <a:gd name="connsiteY9" fmla="*/ 574253 h 1889023"/>
              <a:gd name="connsiteX10" fmla="*/ 1313719 w 1313719"/>
              <a:gd name="connsiteY10" fmla="*/ 934013 h 1889023"/>
              <a:gd name="connsiteX11" fmla="*/ 943645 w 1313719"/>
              <a:gd name="connsiteY11" fmla="*/ 1889023 h 1889023"/>
              <a:gd name="connsiteX12" fmla="*/ 903 w 1313719"/>
              <a:gd name="connsiteY12" fmla="*/ 1523703 h 1889023"/>
              <a:gd name="connsiteX13" fmla="*/ 2 w 1313719"/>
              <a:gd name="connsiteY13" fmla="*/ 1514763 h 1889023"/>
              <a:gd name="connsiteX14" fmla="*/ 2 w 1313719"/>
              <a:gd name="connsiteY14" fmla="*/ 946345 h 1889023"/>
              <a:gd name="connsiteX15" fmla="*/ 0 w 1313719"/>
              <a:gd name="connsiteY15" fmla="*/ 946345 h 1889023"/>
              <a:gd name="connsiteX16" fmla="*/ 0 w 1313719"/>
              <a:gd name="connsiteY16" fmla="*/ 574253 h 1889023"/>
              <a:gd name="connsiteX17" fmla="*/ 507032 w 1313719"/>
              <a:gd name="connsiteY17" fmla="*/ 0 h 1889023"/>
              <a:gd name="connsiteX18" fmla="*/ 507032 w 1313719"/>
              <a:gd name="connsiteY18" fmla="*/ 758051 h 1889023"/>
              <a:gd name="connsiteX19" fmla="*/ 601651 w 1313719"/>
              <a:gd name="connsiteY19" fmla="*/ 882932 h 1889023"/>
              <a:gd name="connsiteX20" fmla="*/ 601651 w 1313719"/>
              <a:gd name="connsiteY20" fmla="*/ 1148096 h 1889023"/>
              <a:gd name="connsiteX21" fmla="*/ 659159 w 1313719"/>
              <a:gd name="connsiteY21" fmla="*/ 1205606 h 1889023"/>
              <a:gd name="connsiteX22" fmla="*/ 716669 w 1313719"/>
              <a:gd name="connsiteY22" fmla="*/ 1148096 h 1889023"/>
              <a:gd name="connsiteX23" fmla="*/ 716669 w 1313719"/>
              <a:gd name="connsiteY23" fmla="*/ 883114 h 1889023"/>
              <a:gd name="connsiteX24" fmla="*/ 811872 w 1313719"/>
              <a:gd name="connsiteY24" fmla="*/ 758051 h 1889023"/>
              <a:gd name="connsiteX25" fmla="*/ 811873 w 1313719"/>
              <a:gd name="connsiteY25" fmla="*/ 791 h 1889023"/>
              <a:gd name="connsiteX26" fmla="*/ 914790 w 1313719"/>
              <a:gd name="connsiteY26" fmla="*/ 24077 h 18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3719" h="1889023">
                <a:moveTo>
                  <a:pt x="695461" y="52104"/>
                </a:moveTo>
                <a:cubicBezTo>
                  <a:pt x="731054" y="67158"/>
                  <a:pt x="756028" y="102402"/>
                  <a:pt x="756028" y="143479"/>
                </a:cubicBezTo>
                <a:lnTo>
                  <a:pt x="756028" y="581374"/>
                </a:lnTo>
                <a:cubicBezTo>
                  <a:pt x="756028" y="636143"/>
                  <a:pt x="711629" y="680542"/>
                  <a:pt x="656860" y="680542"/>
                </a:cubicBezTo>
                <a:cubicBezTo>
                  <a:pt x="602092" y="680542"/>
                  <a:pt x="557693" y="636143"/>
                  <a:pt x="557693" y="581374"/>
                </a:cubicBezTo>
                <a:lnTo>
                  <a:pt x="557693" y="143479"/>
                </a:lnTo>
                <a:cubicBezTo>
                  <a:pt x="557693" y="88710"/>
                  <a:pt x="602091" y="44311"/>
                  <a:pt x="656861" y="44311"/>
                </a:cubicBezTo>
                <a:cubicBezTo>
                  <a:pt x="670553" y="44311"/>
                  <a:pt x="683597" y="47086"/>
                  <a:pt x="695461" y="52104"/>
                </a:cubicBezTo>
                <a:close/>
                <a:moveTo>
                  <a:pt x="914790" y="24077"/>
                </a:moveTo>
                <a:cubicBezTo>
                  <a:pt x="1146436" y="99467"/>
                  <a:pt x="1313719" y="317325"/>
                  <a:pt x="1313719" y="574253"/>
                </a:cubicBezTo>
                <a:lnTo>
                  <a:pt x="1313719" y="934013"/>
                </a:lnTo>
                <a:lnTo>
                  <a:pt x="943645" y="1889023"/>
                </a:lnTo>
                <a:lnTo>
                  <a:pt x="903" y="1523703"/>
                </a:lnTo>
                <a:lnTo>
                  <a:pt x="2" y="1514763"/>
                </a:lnTo>
                <a:lnTo>
                  <a:pt x="2" y="946345"/>
                </a:lnTo>
                <a:lnTo>
                  <a:pt x="0" y="946345"/>
                </a:lnTo>
                <a:lnTo>
                  <a:pt x="0" y="574253"/>
                </a:lnTo>
                <a:cubicBezTo>
                  <a:pt x="0" y="278824"/>
                  <a:pt x="221172" y="35057"/>
                  <a:pt x="507032" y="0"/>
                </a:cubicBezTo>
                <a:lnTo>
                  <a:pt x="507032" y="758051"/>
                </a:lnTo>
                <a:cubicBezTo>
                  <a:pt x="507032" y="817622"/>
                  <a:pt x="546943" y="867870"/>
                  <a:pt x="601651" y="882932"/>
                </a:cubicBezTo>
                <a:lnTo>
                  <a:pt x="601651" y="1148096"/>
                </a:lnTo>
                <a:cubicBezTo>
                  <a:pt x="601651" y="1179857"/>
                  <a:pt x="627398" y="1205606"/>
                  <a:pt x="659159" y="1205606"/>
                </a:cubicBezTo>
                <a:cubicBezTo>
                  <a:pt x="690922" y="1205605"/>
                  <a:pt x="716669" y="1179857"/>
                  <a:pt x="716669" y="1148096"/>
                </a:cubicBezTo>
                <a:lnTo>
                  <a:pt x="716669" y="883114"/>
                </a:lnTo>
                <a:cubicBezTo>
                  <a:pt x="771673" y="868232"/>
                  <a:pt x="811873" y="817836"/>
                  <a:pt x="811872" y="758051"/>
                </a:cubicBezTo>
                <a:lnTo>
                  <a:pt x="811873" y="791"/>
                </a:lnTo>
                <a:cubicBezTo>
                  <a:pt x="847292" y="5445"/>
                  <a:pt x="881698" y="13307"/>
                  <a:pt x="914790" y="240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716297" y="328586"/>
            <a:ext cx="8716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6"/>
                </a:solidFill>
              </a:rPr>
              <a:t>ФАКУЛЬТЕТ ІНОЗЕМНИХ МОВ</a:t>
            </a:r>
            <a:endParaRPr lang="ko-KR" altLang="en-US" sz="3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2137" y="1465832"/>
            <a:ext cx="7151860" cy="5211460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4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42" r="17742"/>
          <a:stretch>
            <a:fillRect/>
          </a:stretch>
        </p:blipFill>
        <p:spPr>
          <a:effectLst>
            <a:glow rad="101600">
              <a:schemeClr val="tx1">
                <a:lumMod val="90000"/>
                <a:lumOff val="1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0718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FB9E2B-F6E2-4F5C-9D9F-9F25EACFB16C}"/>
              </a:ext>
            </a:extLst>
          </p:cNvPr>
          <p:cNvSpPr/>
          <p:nvPr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2713686"/>
            <a:ext cx="2469103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2400" b="1" dirty="0" smtClean="0">
                <a:solidFill>
                  <a:schemeClr val="bg1"/>
                </a:solidFill>
                <a:cs typeface="Arial" pitchFamily="34" charset="0"/>
              </a:rPr>
              <a:t>Німеччина</a:t>
            </a:r>
          </a:p>
          <a:p>
            <a:r>
              <a:rPr lang="uk-UA" altLang="ko-KR" sz="2400" b="1" dirty="0" smtClean="0">
                <a:solidFill>
                  <a:schemeClr val="bg1"/>
                </a:solidFill>
                <a:cs typeface="Arial" pitchFamily="34" charset="0"/>
              </a:rPr>
              <a:t>Франція</a:t>
            </a:r>
          </a:p>
          <a:p>
            <a:r>
              <a:rPr lang="uk-UA" altLang="ko-KR" sz="2400" b="1" dirty="0" smtClean="0">
                <a:solidFill>
                  <a:schemeClr val="bg1"/>
                </a:solidFill>
                <a:cs typeface="Arial" pitchFamily="34" charset="0"/>
              </a:rPr>
              <a:t>Іспанія</a:t>
            </a:r>
          </a:p>
          <a:p>
            <a:r>
              <a:rPr lang="uk-UA" altLang="ko-KR" sz="2400" b="1" dirty="0" smtClean="0">
                <a:solidFill>
                  <a:schemeClr val="bg1"/>
                </a:solidFill>
                <a:cs typeface="Arial" pitchFamily="34" charset="0"/>
              </a:rPr>
              <a:t>Італія</a:t>
            </a:r>
          </a:p>
          <a:p>
            <a:r>
              <a:rPr lang="uk-UA" altLang="ko-KR" sz="2400" b="1" dirty="0" smtClean="0">
                <a:solidFill>
                  <a:schemeClr val="bg1"/>
                </a:solidFill>
                <a:cs typeface="Arial" pitchFamily="34" charset="0"/>
              </a:rPr>
              <a:t>Китай</a:t>
            </a:r>
          </a:p>
          <a:p>
            <a:r>
              <a:rPr lang="uk-UA" altLang="ko-KR" sz="2400" b="1" dirty="0" smtClean="0">
                <a:solidFill>
                  <a:schemeClr val="bg1"/>
                </a:solidFill>
                <a:cs typeface="Arial" pitchFamily="34" charset="0"/>
              </a:rPr>
              <a:t>Туреччина</a:t>
            </a:r>
          </a:p>
          <a:p>
            <a:r>
              <a:rPr lang="uk-UA" altLang="ko-KR" sz="2400" b="1" dirty="0" smtClean="0">
                <a:solidFill>
                  <a:schemeClr val="bg1"/>
                </a:solidFill>
                <a:cs typeface="Arial" pitchFamily="34" charset="0"/>
              </a:rPr>
              <a:t>Марокко 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6066792" y="5739486"/>
            <a:ext cx="440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uk-UA" altLang="ko-KR" b="1" dirty="0" smtClean="0">
              <a:solidFill>
                <a:schemeClr val="accent1"/>
              </a:solidFill>
              <a:cs typeface="Arial" pitchFamily="34" charset="0"/>
            </a:endParaRPr>
          </a:p>
          <a:p>
            <a:pPr algn="r"/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330648" y="749182"/>
            <a:ext cx="527148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uk-UA" altLang="ko-KR" sz="3600" b="1" dirty="0" smtClean="0">
                <a:solidFill>
                  <a:schemeClr val="accent6"/>
                </a:solidFill>
                <a:cs typeface="Arial" pitchFamily="34" charset="0"/>
              </a:rPr>
              <a:t>АКАДЕМІЧНА МОБІЛЬНІСТЬ</a:t>
            </a:r>
            <a:r>
              <a:rPr lang="en-US" altLang="ko-KR" sz="3600" b="1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endParaRPr lang="ko-KR" altLang="en-US" sz="3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pic>
        <p:nvPicPr>
          <p:cNvPr id="10" name="Picture 2" descr="F:\ZAM\Вступна кампанія\презентация\академ мобильность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 cstate="print"/>
          <a:srcRect t="25095" b="25095"/>
          <a:stretch>
            <a:fillRect/>
          </a:stretch>
        </p:blipFill>
        <p:spPr bwMode="auto">
          <a:xfrm>
            <a:off x="3139921" y="2672858"/>
            <a:ext cx="9052079" cy="2924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55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: 도형 16">
            <a:extLst>
              <a:ext uri="{FF2B5EF4-FFF2-40B4-BE49-F238E27FC236}">
                <a16:creationId xmlns="" xmlns:a16="http://schemas.microsoft.com/office/drawing/2014/main" id="{3204CE1A-7D1C-4C60-B0E6-9B2023364081}"/>
              </a:ext>
            </a:extLst>
          </p:cNvPr>
          <p:cNvSpPr>
            <a:spLocks noChangeAspect="1"/>
          </p:cNvSpPr>
          <p:nvPr/>
        </p:nvSpPr>
        <p:spPr>
          <a:xfrm>
            <a:off x="-73880" y="1512555"/>
            <a:ext cx="2399364" cy="2698677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4224302" y="1465832"/>
            <a:ext cx="8302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МОЖЛИВОСТІ</a:t>
            </a:r>
            <a:endParaRPr lang="ko-KR" altLang="en-US" sz="3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E5F208-4FF9-45B9-8E27-E2A19B4D45E8}"/>
              </a:ext>
            </a:extLst>
          </p:cNvPr>
          <p:cNvSpPr/>
          <p:nvPr/>
        </p:nvSpPr>
        <p:spPr>
          <a:xfrm>
            <a:off x="3380197" y="1282274"/>
            <a:ext cx="8544671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직사각형 22">
            <a:extLst>
              <a:ext uri="{FF2B5EF4-FFF2-40B4-BE49-F238E27FC236}">
                <a16:creationId xmlns="" xmlns:a16="http://schemas.microsoft.com/office/drawing/2014/main" id="{F154CAEB-00DE-41E5-AC97-92F616653EB8}"/>
              </a:ext>
            </a:extLst>
          </p:cNvPr>
          <p:cNvSpPr/>
          <p:nvPr/>
        </p:nvSpPr>
        <p:spPr>
          <a:xfrm>
            <a:off x="4224302" y="2345246"/>
            <a:ext cx="7548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заклади та установи освіти (викладання іноземних мов в Україні та закордоном)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друковані та електронні засоби масової інформації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сфера ІТ та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PR-</a:t>
            </a: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технологій (експерти-лінгвісти, клієнтська підтримка, </a:t>
            </a:r>
            <a:r>
              <a:rPr lang="uk-UA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копірайтинг</a:t>
            </a: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фонди, спілки, фундації гуманітарного спрямування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музеї, мистецькі і культурні центри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установи і організації з потребою у перекладацьких послугах 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660CB93A-C070-4D26-95D3-8D75E7E5C3AF}"/>
              </a:ext>
            </a:extLst>
          </p:cNvPr>
          <p:cNvSpPr/>
          <p:nvPr/>
        </p:nvSpPr>
        <p:spPr>
          <a:xfrm rot="20329094">
            <a:off x="2301517" y="4814125"/>
            <a:ext cx="1313719" cy="1889023"/>
          </a:xfrm>
          <a:custGeom>
            <a:avLst/>
            <a:gdLst>
              <a:gd name="connsiteX0" fmla="*/ 695461 w 1313719"/>
              <a:gd name="connsiteY0" fmla="*/ 52104 h 1889023"/>
              <a:gd name="connsiteX1" fmla="*/ 756028 w 1313719"/>
              <a:gd name="connsiteY1" fmla="*/ 143479 h 1889023"/>
              <a:gd name="connsiteX2" fmla="*/ 756028 w 1313719"/>
              <a:gd name="connsiteY2" fmla="*/ 581374 h 1889023"/>
              <a:gd name="connsiteX3" fmla="*/ 656860 w 1313719"/>
              <a:gd name="connsiteY3" fmla="*/ 680542 h 1889023"/>
              <a:gd name="connsiteX4" fmla="*/ 557693 w 1313719"/>
              <a:gd name="connsiteY4" fmla="*/ 581374 h 1889023"/>
              <a:gd name="connsiteX5" fmla="*/ 557693 w 1313719"/>
              <a:gd name="connsiteY5" fmla="*/ 143479 h 1889023"/>
              <a:gd name="connsiteX6" fmla="*/ 656861 w 1313719"/>
              <a:gd name="connsiteY6" fmla="*/ 44311 h 1889023"/>
              <a:gd name="connsiteX7" fmla="*/ 695461 w 1313719"/>
              <a:gd name="connsiteY7" fmla="*/ 52104 h 1889023"/>
              <a:gd name="connsiteX8" fmla="*/ 914790 w 1313719"/>
              <a:gd name="connsiteY8" fmla="*/ 24077 h 1889023"/>
              <a:gd name="connsiteX9" fmla="*/ 1313719 w 1313719"/>
              <a:gd name="connsiteY9" fmla="*/ 574253 h 1889023"/>
              <a:gd name="connsiteX10" fmla="*/ 1313719 w 1313719"/>
              <a:gd name="connsiteY10" fmla="*/ 934013 h 1889023"/>
              <a:gd name="connsiteX11" fmla="*/ 943645 w 1313719"/>
              <a:gd name="connsiteY11" fmla="*/ 1889023 h 1889023"/>
              <a:gd name="connsiteX12" fmla="*/ 903 w 1313719"/>
              <a:gd name="connsiteY12" fmla="*/ 1523703 h 1889023"/>
              <a:gd name="connsiteX13" fmla="*/ 2 w 1313719"/>
              <a:gd name="connsiteY13" fmla="*/ 1514763 h 1889023"/>
              <a:gd name="connsiteX14" fmla="*/ 2 w 1313719"/>
              <a:gd name="connsiteY14" fmla="*/ 946345 h 1889023"/>
              <a:gd name="connsiteX15" fmla="*/ 0 w 1313719"/>
              <a:gd name="connsiteY15" fmla="*/ 946345 h 1889023"/>
              <a:gd name="connsiteX16" fmla="*/ 0 w 1313719"/>
              <a:gd name="connsiteY16" fmla="*/ 574253 h 1889023"/>
              <a:gd name="connsiteX17" fmla="*/ 507032 w 1313719"/>
              <a:gd name="connsiteY17" fmla="*/ 0 h 1889023"/>
              <a:gd name="connsiteX18" fmla="*/ 507032 w 1313719"/>
              <a:gd name="connsiteY18" fmla="*/ 758051 h 1889023"/>
              <a:gd name="connsiteX19" fmla="*/ 601651 w 1313719"/>
              <a:gd name="connsiteY19" fmla="*/ 882932 h 1889023"/>
              <a:gd name="connsiteX20" fmla="*/ 601651 w 1313719"/>
              <a:gd name="connsiteY20" fmla="*/ 1148096 h 1889023"/>
              <a:gd name="connsiteX21" fmla="*/ 659159 w 1313719"/>
              <a:gd name="connsiteY21" fmla="*/ 1205606 h 1889023"/>
              <a:gd name="connsiteX22" fmla="*/ 716669 w 1313719"/>
              <a:gd name="connsiteY22" fmla="*/ 1148096 h 1889023"/>
              <a:gd name="connsiteX23" fmla="*/ 716669 w 1313719"/>
              <a:gd name="connsiteY23" fmla="*/ 883114 h 1889023"/>
              <a:gd name="connsiteX24" fmla="*/ 811872 w 1313719"/>
              <a:gd name="connsiteY24" fmla="*/ 758051 h 1889023"/>
              <a:gd name="connsiteX25" fmla="*/ 811873 w 1313719"/>
              <a:gd name="connsiteY25" fmla="*/ 791 h 1889023"/>
              <a:gd name="connsiteX26" fmla="*/ 914790 w 1313719"/>
              <a:gd name="connsiteY26" fmla="*/ 24077 h 18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3719" h="1889023">
                <a:moveTo>
                  <a:pt x="695461" y="52104"/>
                </a:moveTo>
                <a:cubicBezTo>
                  <a:pt x="731054" y="67158"/>
                  <a:pt x="756028" y="102402"/>
                  <a:pt x="756028" y="143479"/>
                </a:cubicBezTo>
                <a:lnTo>
                  <a:pt x="756028" y="581374"/>
                </a:lnTo>
                <a:cubicBezTo>
                  <a:pt x="756028" y="636143"/>
                  <a:pt x="711629" y="680542"/>
                  <a:pt x="656860" y="680542"/>
                </a:cubicBezTo>
                <a:cubicBezTo>
                  <a:pt x="602092" y="680542"/>
                  <a:pt x="557693" y="636143"/>
                  <a:pt x="557693" y="581374"/>
                </a:cubicBezTo>
                <a:lnTo>
                  <a:pt x="557693" y="143479"/>
                </a:lnTo>
                <a:cubicBezTo>
                  <a:pt x="557693" y="88710"/>
                  <a:pt x="602091" y="44311"/>
                  <a:pt x="656861" y="44311"/>
                </a:cubicBezTo>
                <a:cubicBezTo>
                  <a:pt x="670553" y="44311"/>
                  <a:pt x="683597" y="47086"/>
                  <a:pt x="695461" y="52104"/>
                </a:cubicBezTo>
                <a:close/>
                <a:moveTo>
                  <a:pt x="914790" y="24077"/>
                </a:moveTo>
                <a:cubicBezTo>
                  <a:pt x="1146436" y="99467"/>
                  <a:pt x="1313719" y="317325"/>
                  <a:pt x="1313719" y="574253"/>
                </a:cubicBezTo>
                <a:lnTo>
                  <a:pt x="1313719" y="934013"/>
                </a:lnTo>
                <a:lnTo>
                  <a:pt x="943645" y="1889023"/>
                </a:lnTo>
                <a:lnTo>
                  <a:pt x="903" y="1523703"/>
                </a:lnTo>
                <a:lnTo>
                  <a:pt x="2" y="1514763"/>
                </a:lnTo>
                <a:lnTo>
                  <a:pt x="2" y="946345"/>
                </a:lnTo>
                <a:lnTo>
                  <a:pt x="0" y="946345"/>
                </a:lnTo>
                <a:lnTo>
                  <a:pt x="0" y="574253"/>
                </a:lnTo>
                <a:cubicBezTo>
                  <a:pt x="0" y="278824"/>
                  <a:pt x="221172" y="35057"/>
                  <a:pt x="507032" y="0"/>
                </a:cubicBezTo>
                <a:lnTo>
                  <a:pt x="507032" y="758051"/>
                </a:lnTo>
                <a:cubicBezTo>
                  <a:pt x="507032" y="817622"/>
                  <a:pt x="546943" y="867870"/>
                  <a:pt x="601651" y="882932"/>
                </a:cubicBezTo>
                <a:lnTo>
                  <a:pt x="601651" y="1148096"/>
                </a:lnTo>
                <a:cubicBezTo>
                  <a:pt x="601651" y="1179857"/>
                  <a:pt x="627398" y="1205606"/>
                  <a:pt x="659159" y="1205606"/>
                </a:cubicBezTo>
                <a:cubicBezTo>
                  <a:pt x="690922" y="1205605"/>
                  <a:pt x="716669" y="1179857"/>
                  <a:pt x="716669" y="1148096"/>
                </a:cubicBezTo>
                <a:lnTo>
                  <a:pt x="716669" y="883114"/>
                </a:lnTo>
                <a:cubicBezTo>
                  <a:pt x="771673" y="868232"/>
                  <a:pt x="811873" y="817836"/>
                  <a:pt x="811872" y="758051"/>
                </a:cubicBezTo>
                <a:lnTo>
                  <a:pt x="811873" y="791"/>
                </a:lnTo>
                <a:cubicBezTo>
                  <a:pt x="847292" y="5445"/>
                  <a:pt x="881698" y="13307"/>
                  <a:pt x="914790" y="240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224302" y="591598"/>
            <a:ext cx="8716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6"/>
                </a:solidFill>
              </a:rPr>
              <a:t>КАР’ЄРНІ</a:t>
            </a:r>
            <a:endParaRPr lang="ko-KR" altLang="en-US" sz="3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412" y="796977"/>
            <a:ext cx="3552407" cy="1984040"/>
          </a:xfrm>
          <a:prstGeom prst="rect">
            <a:avLst/>
          </a:prstGeom>
          <a:effectLst>
            <a:glow rad="4826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13781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6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8" r="8158"/>
          <a:stretch>
            <a:fillRect/>
          </a:stretch>
        </p:blipFill>
        <p:spPr>
          <a:xfrm>
            <a:off x="0" y="0"/>
            <a:ext cx="10203255" cy="6858000"/>
          </a:xfrm>
        </p:spPr>
      </p:pic>
      <p:sp>
        <p:nvSpPr>
          <p:cNvPr id="2" name="Oval 91">
            <a:extLst>
              <a:ext uri="{FF2B5EF4-FFF2-40B4-BE49-F238E27FC236}">
                <a16:creationId xmlns="" xmlns:a16="http://schemas.microsoft.com/office/drawing/2014/main" id="{0DBBFDD1-F50C-4930-A888-1EC04B065F4C}"/>
              </a:ext>
            </a:extLst>
          </p:cNvPr>
          <p:cNvSpPr/>
          <p:nvPr/>
        </p:nvSpPr>
        <p:spPr>
          <a:xfrm flipH="1">
            <a:off x="6089034" y="1559422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94">
            <a:extLst>
              <a:ext uri="{FF2B5EF4-FFF2-40B4-BE49-F238E27FC236}">
                <a16:creationId xmlns="" xmlns:a16="http://schemas.microsoft.com/office/drawing/2014/main" id="{AA250AD1-03FA-4F77-B05E-9D0A3FCEEC3E}"/>
              </a:ext>
            </a:extLst>
          </p:cNvPr>
          <p:cNvSpPr/>
          <p:nvPr/>
        </p:nvSpPr>
        <p:spPr>
          <a:xfrm flipH="1">
            <a:off x="6823735" y="2538685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B2B2F7D-6648-4EBE-A0A2-D8BA87D78FA0}"/>
              </a:ext>
            </a:extLst>
          </p:cNvPr>
          <p:cNvSpPr txBox="1"/>
          <p:nvPr/>
        </p:nvSpPr>
        <p:spPr>
          <a:xfrm flipH="1">
            <a:off x="6678182" y="996290"/>
            <a:ext cx="58537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ko-KR" sz="1600" b="1" dirty="0" err="1">
                <a:solidFill>
                  <a:srgbClr val="002060"/>
                </a:solidFill>
              </a:rPr>
              <a:t>Прийом</a:t>
            </a:r>
            <a:r>
              <a:rPr lang="ru-RU" altLang="ko-KR" sz="1600" b="1" dirty="0">
                <a:solidFill>
                  <a:srgbClr val="002060"/>
                </a:solidFill>
              </a:rPr>
              <a:t> </a:t>
            </a:r>
            <a:r>
              <a:rPr lang="ru-RU" altLang="ko-KR" sz="1600" b="1" dirty="0" err="1">
                <a:solidFill>
                  <a:srgbClr val="002060"/>
                </a:solidFill>
              </a:rPr>
              <a:t>документів</a:t>
            </a:r>
            <a:r>
              <a:rPr lang="ru-RU" altLang="ko-KR" sz="1600" b="1" dirty="0">
                <a:solidFill>
                  <a:srgbClr val="002060"/>
                </a:solidFill>
              </a:rPr>
              <a:t> на І курс </a:t>
            </a:r>
            <a:r>
              <a:rPr lang="ru-RU" altLang="ko-KR" sz="1600" b="1" dirty="0" err="1">
                <a:solidFill>
                  <a:srgbClr val="002060"/>
                </a:solidFill>
              </a:rPr>
              <a:t>закінчується</a:t>
            </a:r>
            <a:r>
              <a:rPr lang="ru-RU" altLang="ko-KR" sz="1600" b="1" dirty="0">
                <a:solidFill>
                  <a:srgbClr val="002060"/>
                </a:solidFill>
              </a:rPr>
              <a:t>:</a:t>
            </a:r>
          </a:p>
          <a:p>
            <a:pPr lvl="0"/>
            <a:r>
              <a:rPr lang="en-US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          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— 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від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осіб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, 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які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мають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право 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складати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вступні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 	</a:t>
            </a:r>
            <a:r>
              <a:rPr lang="ru-RU" altLang="ko-KR" sz="1600" dirty="0" err="1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випробування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в 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університеті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:</a:t>
            </a:r>
          </a:p>
          <a:p>
            <a:pPr lvl="0"/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  </a:t>
            </a:r>
            <a:r>
              <a:rPr lang="ru-RU" altLang="ko-KR" sz="1600" b="1" dirty="0" err="1" smtClean="0">
                <a:solidFill>
                  <a:srgbClr val="002060"/>
                </a:solidFill>
              </a:rPr>
              <a:t>денна</a:t>
            </a:r>
            <a:r>
              <a:rPr lang="ru-RU" altLang="ko-KR" sz="1600" b="1" dirty="0" smtClean="0">
                <a:solidFill>
                  <a:srgbClr val="002060"/>
                </a:solidFill>
              </a:rPr>
              <a:t> </a:t>
            </a:r>
            <a:r>
              <a:rPr lang="ru-RU" altLang="ko-KR" sz="1600" b="1" dirty="0">
                <a:solidFill>
                  <a:srgbClr val="002060"/>
                </a:solidFill>
              </a:rPr>
              <a:t>форма </a:t>
            </a:r>
            <a:r>
              <a:rPr lang="ru-RU" altLang="ko-KR" sz="1600" b="1" dirty="0" err="1" smtClean="0">
                <a:solidFill>
                  <a:srgbClr val="002060"/>
                </a:solidFill>
              </a:rPr>
              <a:t>навчання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:</a:t>
            </a:r>
          </a:p>
          <a:p>
            <a:pPr lvl="0"/>
            <a:r>
              <a:rPr lang="en-US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       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16 </a:t>
            </a:r>
            <a:r>
              <a:rPr lang="ru-RU" altLang="ko-KR" sz="1600" dirty="0" err="1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липня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о 18:00</a:t>
            </a:r>
          </a:p>
          <a:p>
            <a:pPr lvl="0"/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   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     </a:t>
            </a:r>
            <a:r>
              <a:rPr lang="ru-RU" altLang="ko-KR" sz="1600" b="1" dirty="0" err="1" smtClean="0">
                <a:solidFill>
                  <a:srgbClr val="002060"/>
                </a:solidFill>
              </a:rPr>
              <a:t>заочна</a:t>
            </a:r>
            <a:r>
              <a:rPr lang="ru-RU" altLang="ko-KR" sz="1600" b="1" dirty="0" smtClean="0">
                <a:solidFill>
                  <a:srgbClr val="002060"/>
                </a:solidFill>
              </a:rPr>
              <a:t> </a:t>
            </a:r>
            <a:r>
              <a:rPr lang="ru-RU" altLang="ko-KR" sz="1600" b="1" dirty="0">
                <a:solidFill>
                  <a:srgbClr val="002060"/>
                </a:solidFill>
              </a:rPr>
              <a:t>форма </a:t>
            </a:r>
            <a:r>
              <a:rPr lang="ru-RU" altLang="ko-KR" sz="1600" b="1" dirty="0" err="1" smtClean="0">
                <a:solidFill>
                  <a:srgbClr val="002060"/>
                </a:solidFill>
              </a:rPr>
              <a:t>навчання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:</a:t>
            </a:r>
            <a:endParaRPr lang="ru-RU" altLang="ko-KR" sz="1600" b="1" dirty="0" smtClean="0">
              <a:solidFill>
                <a:srgbClr val="002060"/>
              </a:solidFill>
            </a:endParaRPr>
          </a:p>
          <a:p>
            <a:pPr lvl="0"/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         </a:t>
            </a:r>
            <a:r>
              <a:rPr lang="en-US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    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16 </a:t>
            </a:r>
            <a:r>
              <a:rPr lang="ru-RU" altLang="ko-KR" sz="1600" dirty="0" err="1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липня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 о18:00 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— для 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вступників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за 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     	</a:t>
            </a:r>
            <a:r>
              <a:rPr lang="en-US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  	    </a:t>
            </a:r>
            <a:r>
              <a:rPr lang="ru-RU" altLang="ko-KR" sz="1600" dirty="0" err="1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державним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ru-RU" altLang="ko-KR" sz="1600" dirty="0" err="1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замовленням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, </a:t>
            </a:r>
            <a:endParaRPr lang="en-US" altLang="ko-KR" sz="1600" dirty="0" smtClean="0">
              <a:solidFill>
                <a:srgbClr val="1F1F1F">
                  <a:lumMod val="75000"/>
                  <a:lumOff val="25000"/>
                </a:srgbClr>
              </a:solidFill>
            </a:endParaRPr>
          </a:p>
          <a:p>
            <a:pPr lvl="0"/>
            <a:r>
              <a:rPr lang="en-US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                          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2 </a:t>
            </a:r>
            <a:r>
              <a:rPr lang="ru-RU" altLang="ko-KR" sz="1600" dirty="0" err="1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серпня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 — для 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вступників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з </a:t>
            </a:r>
            <a:r>
              <a:rPr lang="en-US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           		                  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контрактом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;</a:t>
            </a:r>
          </a:p>
          <a:p>
            <a:pPr lvl="0"/>
            <a:r>
              <a:rPr lang="en-US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		   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— 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від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осіб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, 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які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не 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складають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			             </a:t>
            </a:r>
            <a:r>
              <a:rPr lang="ru-RU" altLang="ko-KR" sz="1600" dirty="0" err="1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вступних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випробувань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:</a:t>
            </a:r>
          </a:p>
          <a:p>
            <a:pPr lvl="0"/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endParaRPr lang="en-US" altLang="ko-KR" sz="1600" dirty="0">
              <a:solidFill>
                <a:srgbClr val="1F1F1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Round Same Side Corner Rectangle 11">
            <a:extLst>
              <a:ext uri="{FF2B5EF4-FFF2-40B4-BE49-F238E27FC236}">
                <a16:creationId xmlns="" xmlns:a16="http://schemas.microsoft.com/office/drawing/2014/main" id="{8B8974AB-AB26-46D7-9AE2-1061D85D8CD8}"/>
              </a:ext>
            </a:extLst>
          </p:cNvPr>
          <p:cNvSpPr>
            <a:spLocks noChangeAspect="1"/>
          </p:cNvSpPr>
          <p:nvPr/>
        </p:nvSpPr>
        <p:spPr>
          <a:xfrm rot="9900000">
            <a:off x="6260660" y="1722120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21">
            <a:extLst>
              <a:ext uri="{FF2B5EF4-FFF2-40B4-BE49-F238E27FC236}">
                <a16:creationId xmlns="" xmlns:a16="http://schemas.microsoft.com/office/drawing/2014/main" id="{93593F6F-DA5C-4A1C-92BA-C4E9B1B8B6D3}"/>
              </a:ext>
            </a:extLst>
          </p:cNvPr>
          <p:cNvSpPr>
            <a:spLocks noChangeAspect="1"/>
          </p:cNvSpPr>
          <p:nvPr/>
        </p:nvSpPr>
        <p:spPr>
          <a:xfrm>
            <a:off x="6956569" y="2685367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91">
            <a:extLst>
              <a:ext uri="{FF2B5EF4-FFF2-40B4-BE49-F238E27FC236}">
                <a16:creationId xmlns="" xmlns:a16="http://schemas.microsoft.com/office/drawing/2014/main" id="{6C027D85-01D6-4145-89B8-E313F993C9DC}"/>
              </a:ext>
            </a:extLst>
          </p:cNvPr>
          <p:cNvSpPr/>
          <p:nvPr/>
        </p:nvSpPr>
        <p:spPr>
          <a:xfrm flipH="1">
            <a:off x="5354333" y="580159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B6FAEC6-BC91-4C41-8355-C68C29BE1469}"/>
              </a:ext>
            </a:extLst>
          </p:cNvPr>
          <p:cNvSpPr txBox="1"/>
          <p:nvPr/>
        </p:nvSpPr>
        <p:spPr>
          <a:xfrm flipH="1">
            <a:off x="6040042" y="100213"/>
            <a:ext cx="6542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Прийом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b="1" dirty="0" err="1">
                <a:solidFill>
                  <a:srgbClr val="002060"/>
                </a:solidFill>
                <a:cs typeface="Arial" pitchFamily="34" charset="0"/>
              </a:rPr>
              <a:t>документів</a:t>
            </a:r>
            <a:r>
              <a:rPr lang="ru-RU" altLang="ko-KR" b="1" dirty="0">
                <a:solidFill>
                  <a:srgbClr val="002060"/>
                </a:solidFill>
                <a:cs typeface="Arial" pitchFamily="34" charset="0"/>
              </a:rPr>
              <a:t> на І </a:t>
            </a:r>
            <a:r>
              <a:rPr lang="ru-RU" altLang="ko-KR" b="1" dirty="0" smtClean="0">
                <a:solidFill>
                  <a:srgbClr val="002060"/>
                </a:solidFill>
                <a:cs typeface="Arial" pitchFamily="34" charset="0"/>
              </a:rPr>
              <a:t>курс:</a:t>
            </a:r>
            <a:endParaRPr lang="ru-RU" altLang="ko-KR" b="1" dirty="0">
              <a:solidFill>
                <a:srgbClr val="002060"/>
              </a:solidFill>
              <a:cs typeface="Arial" pitchFamily="34" charset="0"/>
            </a:endParaRPr>
          </a:p>
          <a:p>
            <a:r>
              <a:rPr lang="ru-RU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 </a:t>
            </a:r>
            <a:r>
              <a:rPr lang="ru-RU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денну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форму </a:t>
            </a:r>
            <a:r>
              <a:rPr lang="ru-RU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навчання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 — 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14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 </a:t>
            </a:r>
            <a:r>
              <a:rPr lang="ru-RU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липня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;</a:t>
            </a:r>
          </a:p>
          <a:p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 </a:t>
            </a:r>
            <a:r>
              <a:rPr lang="ru-RU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заочну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форму </a:t>
            </a:r>
            <a:r>
              <a:rPr lang="ru-RU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навчання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 — 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14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 </a:t>
            </a:r>
            <a:r>
              <a:rPr lang="ru-RU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липня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uk-UA" altLang="ko-KR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="" xmlns:a16="http://schemas.microsoft.com/office/drawing/2014/main" id="{814709B8-4490-4165-A7B6-103EDFD9E9F3}"/>
              </a:ext>
            </a:extLst>
          </p:cNvPr>
          <p:cNvSpPr/>
          <p:nvPr/>
        </p:nvSpPr>
        <p:spPr>
          <a:xfrm>
            <a:off x="5477022" y="766007"/>
            <a:ext cx="305764" cy="20095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95">
            <a:extLst>
              <a:ext uri="{FF2B5EF4-FFF2-40B4-BE49-F238E27FC236}">
                <a16:creationId xmlns="" xmlns:a16="http://schemas.microsoft.com/office/drawing/2014/main" id="{AC0549B7-F8B3-45E4-9FD5-5359AF6136F3}"/>
              </a:ext>
            </a:extLst>
          </p:cNvPr>
          <p:cNvSpPr/>
          <p:nvPr/>
        </p:nvSpPr>
        <p:spPr>
          <a:xfrm>
            <a:off x="7558436" y="3517948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Parallelogram 30">
            <a:extLst>
              <a:ext uri="{FF2B5EF4-FFF2-40B4-BE49-F238E27FC236}">
                <a16:creationId xmlns="" xmlns:a16="http://schemas.microsoft.com/office/drawing/2014/main" id="{0AF3E797-F742-498C-AA8F-9A90DF6828DD}"/>
              </a:ext>
            </a:extLst>
          </p:cNvPr>
          <p:cNvSpPr/>
          <p:nvPr/>
        </p:nvSpPr>
        <p:spPr>
          <a:xfrm flipH="1">
            <a:off x="7703035" y="3683880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직사각형 3">
            <a:extLst>
              <a:ext uri="{FF2B5EF4-FFF2-40B4-BE49-F238E27FC236}">
                <a16:creationId xmlns=""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287100" y="2685367"/>
            <a:ext cx="5757615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Бакалаврський рівень</a:t>
            </a:r>
            <a:endParaRPr lang="uk-UA" altLang="ko-K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B2B2F7D-6648-4EBE-A0A2-D8BA87D78FA0}"/>
              </a:ext>
            </a:extLst>
          </p:cNvPr>
          <p:cNvSpPr txBox="1"/>
          <p:nvPr/>
        </p:nvSpPr>
        <p:spPr>
          <a:xfrm flipH="1">
            <a:off x="258400" y="3662075"/>
            <a:ext cx="7041635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altLang="ko-K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Вступники</a:t>
            </a:r>
            <a:r>
              <a:rPr lang="ru-RU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ko-K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подають</a:t>
            </a:r>
            <a:r>
              <a:rPr lang="ru-RU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заяви </a:t>
            </a:r>
            <a:r>
              <a:rPr lang="ru-RU" altLang="ko-K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 </a:t>
            </a:r>
            <a:r>
              <a:rPr lang="ru-RU" altLang="ko-K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електронній</a:t>
            </a:r>
            <a:r>
              <a:rPr lang="ru-RU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ko-K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формі</a:t>
            </a: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ko-K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окрім</a:t>
            </a:r>
            <a:r>
              <a:rPr lang="ru-RU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ko-K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категорій</a:t>
            </a:r>
            <a:r>
              <a:rPr lang="ru-RU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ko-K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вступників</a:t>
            </a:r>
            <a:r>
              <a:rPr lang="ru-RU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ko-K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зазначених</a:t>
            </a:r>
            <a:r>
              <a:rPr lang="ru-RU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 Правилах </a:t>
            </a:r>
            <a:r>
              <a:rPr lang="ru-RU" altLang="ko-K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прийому</a:t>
            </a:r>
            <a:r>
              <a:rPr lang="ru-RU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B2B2F7D-6648-4EBE-A0A2-D8BA87D78FA0}"/>
              </a:ext>
            </a:extLst>
          </p:cNvPr>
          <p:cNvSpPr txBox="1"/>
          <p:nvPr/>
        </p:nvSpPr>
        <p:spPr>
          <a:xfrm flipH="1">
            <a:off x="8211182" y="3942168"/>
            <a:ext cx="44488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ru-RU" altLang="ko-KR" sz="1600" b="1" dirty="0" err="1">
                <a:solidFill>
                  <a:srgbClr val="002060"/>
                </a:solidFill>
              </a:rPr>
              <a:t>денна</a:t>
            </a:r>
            <a:r>
              <a:rPr lang="ru-RU" altLang="ko-KR" sz="1600" b="1" dirty="0">
                <a:solidFill>
                  <a:srgbClr val="002060"/>
                </a:solidFill>
              </a:rPr>
              <a:t> форма </a:t>
            </a:r>
            <a:r>
              <a:rPr lang="ru-RU" altLang="ko-KR" sz="1600" b="1" dirty="0" err="1">
                <a:solidFill>
                  <a:srgbClr val="002060"/>
                </a:solidFill>
              </a:rPr>
              <a:t>навчання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 </a:t>
            </a:r>
            <a:endParaRPr lang="en-US" altLang="ko-KR" sz="1600" dirty="0" smtClean="0">
              <a:solidFill>
                <a:srgbClr val="1F1F1F">
                  <a:lumMod val="75000"/>
                  <a:lumOff val="25000"/>
                </a:srgbClr>
              </a:solidFill>
            </a:endParaRPr>
          </a:p>
          <a:p>
            <a:pPr lvl="0"/>
            <a:r>
              <a:rPr lang="en-US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      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— 23 </a:t>
            </a:r>
            <a:r>
              <a:rPr lang="ru-RU" altLang="ko-KR" sz="1600" dirty="0" err="1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липня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uk-UA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о 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18:00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;</a:t>
            </a:r>
          </a:p>
          <a:p>
            <a:pPr lvl="0"/>
            <a:r>
              <a:rPr lang="ru-RU" altLang="ko-KR" sz="1600" b="1" dirty="0">
                <a:solidFill>
                  <a:srgbClr val="002060"/>
                </a:solidFill>
              </a:rPr>
              <a:t>   </a:t>
            </a:r>
            <a:r>
              <a:rPr lang="en-US" altLang="ko-KR" sz="1600" b="1" dirty="0" smtClean="0">
                <a:solidFill>
                  <a:srgbClr val="002060"/>
                </a:solidFill>
              </a:rPr>
              <a:t>     </a:t>
            </a:r>
            <a:r>
              <a:rPr lang="ru-RU" altLang="ko-KR" sz="1600" b="1" dirty="0" err="1" smtClean="0">
                <a:solidFill>
                  <a:srgbClr val="002060"/>
                </a:solidFill>
              </a:rPr>
              <a:t>заочна</a:t>
            </a:r>
            <a:r>
              <a:rPr lang="ru-RU" altLang="ko-KR" sz="1600" b="1" dirty="0" smtClean="0">
                <a:solidFill>
                  <a:srgbClr val="002060"/>
                </a:solidFill>
              </a:rPr>
              <a:t> </a:t>
            </a:r>
            <a:r>
              <a:rPr lang="ru-RU" altLang="ko-KR" sz="1600" b="1" dirty="0">
                <a:solidFill>
                  <a:srgbClr val="002060"/>
                </a:solidFill>
              </a:rPr>
              <a:t>форма </a:t>
            </a:r>
            <a:r>
              <a:rPr lang="ru-RU" altLang="ko-KR" sz="1600" b="1" dirty="0" err="1">
                <a:solidFill>
                  <a:srgbClr val="002060"/>
                </a:solidFill>
              </a:rPr>
              <a:t>навчання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 </a:t>
            </a:r>
            <a:endParaRPr lang="en-US" altLang="ko-KR" sz="1600" dirty="0">
              <a:solidFill>
                <a:srgbClr val="1F1F1F">
                  <a:lumMod val="75000"/>
                  <a:lumOff val="25000"/>
                </a:srgbClr>
              </a:solidFill>
            </a:endParaRPr>
          </a:p>
          <a:p>
            <a:pPr lvl="0"/>
            <a:r>
              <a:rPr lang="en-US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              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23 </a:t>
            </a:r>
            <a:r>
              <a:rPr lang="ru-RU" altLang="ko-KR" sz="1600" dirty="0" err="1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липня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о 18:00</a:t>
            </a:r>
            <a:endParaRPr lang="en-US" altLang="ko-KR" sz="1600" dirty="0" smtClean="0">
              <a:solidFill>
                <a:srgbClr val="1F1F1F">
                  <a:lumMod val="75000"/>
                  <a:lumOff val="25000"/>
                </a:srgbClr>
              </a:solidFill>
            </a:endParaRPr>
          </a:p>
          <a:p>
            <a:pPr lvl="0"/>
            <a:r>
              <a:rPr lang="en-US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              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для 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вступників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за 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державним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	  </a:t>
            </a:r>
            <a:r>
              <a:rPr lang="ru-RU" altLang="ko-KR" sz="1600" dirty="0" err="1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замовленням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, для </a:t>
            </a:r>
            <a:r>
              <a:rPr lang="ru-RU" altLang="ko-KR" sz="1600" dirty="0" err="1">
                <a:solidFill>
                  <a:srgbClr val="1F1F1F">
                    <a:lumMod val="75000"/>
                    <a:lumOff val="25000"/>
                  </a:srgbClr>
                </a:solidFill>
              </a:rPr>
              <a:t>вступників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endParaRPr lang="ru-RU" altLang="ko-KR" sz="1600" dirty="0" smtClean="0">
              <a:solidFill>
                <a:srgbClr val="1F1F1F">
                  <a:lumMod val="75000"/>
                  <a:lumOff val="25000"/>
                </a:srgbClr>
              </a:solidFill>
            </a:endParaRPr>
          </a:p>
          <a:p>
            <a:pPr lvl="0"/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	  за контрактом </a:t>
            </a:r>
            <a:r>
              <a:rPr lang="ru-RU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—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9 </a:t>
            </a:r>
            <a:r>
              <a:rPr lang="ru-RU" altLang="ko-KR" sz="1600" dirty="0" err="1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серпня</a:t>
            </a:r>
            <a:r>
              <a:rPr lang="ru-RU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.</a:t>
            </a:r>
            <a:endParaRPr lang="en-US" altLang="ko-KR" sz="1600" dirty="0" smtClean="0">
              <a:solidFill>
                <a:srgbClr val="1F1F1F">
                  <a:lumMod val="75000"/>
                  <a:lumOff val="25000"/>
                </a:srgbClr>
              </a:solidFill>
            </a:endParaRPr>
          </a:p>
          <a:p>
            <a:pPr lvl="0"/>
            <a:r>
              <a:rPr lang="en-US" altLang="ko-KR" sz="1600" dirty="0">
                <a:solidFill>
                  <a:srgbClr val="1F1F1F">
                    <a:lumMod val="75000"/>
                    <a:lumOff val="25000"/>
                  </a:srgbClr>
                </a:solidFill>
              </a:rPr>
              <a:t> </a:t>
            </a:r>
            <a:r>
              <a:rPr lang="en-US" altLang="ko-KR" sz="1600" dirty="0" smtClean="0">
                <a:solidFill>
                  <a:srgbClr val="1F1F1F">
                    <a:lumMod val="75000"/>
                    <a:lumOff val="25000"/>
                  </a:srgbClr>
                </a:solidFill>
              </a:rPr>
              <a:t>                    </a:t>
            </a:r>
            <a:endParaRPr lang="en-US" altLang="ko-KR" sz="1600" dirty="0">
              <a:solidFill>
                <a:srgbClr val="1F1F1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2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: 도형 16">
            <a:extLst>
              <a:ext uri="{FF2B5EF4-FFF2-40B4-BE49-F238E27FC236}">
                <a16:creationId xmlns="" xmlns:a16="http://schemas.microsoft.com/office/drawing/2014/main" id="{3204CE1A-7D1C-4C60-B0E6-9B2023364081}"/>
              </a:ext>
            </a:extLst>
          </p:cNvPr>
          <p:cNvSpPr>
            <a:spLocks noChangeAspect="1"/>
          </p:cNvSpPr>
          <p:nvPr/>
        </p:nvSpPr>
        <p:spPr>
          <a:xfrm>
            <a:off x="-73880" y="1512555"/>
            <a:ext cx="2399364" cy="2698677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E5F208-4FF9-45B9-8E27-E2A19B4D45E8}"/>
              </a:ext>
            </a:extLst>
          </p:cNvPr>
          <p:cNvSpPr/>
          <p:nvPr/>
        </p:nvSpPr>
        <p:spPr>
          <a:xfrm>
            <a:off x="3380197" y="1282274"/>
            <a:ext cx="8544671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직사각형 22">
            <a:extLst>
              <a:ext uri="{FF2B5EF4-FFF2-40B4-BE49-F238E27FC236}">
                <a16:creationId xmlns="" xmlns:a16="http://schemas.microsoft.com/office/drawing/2014/main" id="{F154CAEB-00DE-41E5-AC97-92F616653EB8}"/>
              </a:ext>
            </a:extLst>
          </p:cNvPr>
          <p:cNvSpPr/>
          <p:nvPr/>
        </p:nvSpPr>
        <p:spPr>
          <a:xfrm>
            <a:off x="4083111" y="1081861"/>
            <a:ext cx="75485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 </a:t>
            </a: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державного зразка про раніше здобутий освітній рівень, на основі якого здійснюється вступ, і додаток до нього, 2 копії;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сертифікати </a:t>
            </a: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ЗНО: українська мова та </a:t>
            </a: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література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іноземна </a:t>
            </a: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мова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історія України/географія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математика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біологія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фізика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хімія (за 2018/2019/2020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 </a:t>
            </a: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рік)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копії;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паспорт </a:t>
            </a: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громадянина України, 2 копії; витяг з державного демографічного реєстру (за наявності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 </a:t>
            </a: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картки), 2 копії;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військовий </a:t>
            </a: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квиток або приписне свідоцтво (для юнаків), 2 копії;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довідка </a:t>
            </a: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ДПА про присвоєння реєстраційного номера облікової картки платника податків (ідентифікаційний код), 2 копії;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 </a:t>
            </a: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кольорових фотокарток розміром 3×4 см;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флюорографія (2021 рік);</a:t>
            </a:r>
            <a:endParaRPr lang="uk-UA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uk-UA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конверти з поштовими марками.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660CB93A-C070-4D26-95D3-8D75E7E5C3AF}"/>
              </a:ext>
            </a:extLst>
          </p:cNvPr>
          <p:cNvSpPr/>
          <p:nvPr/>
        </p:nvSpPr>
        <p:spPr>
          <a:xfrm rot="20329094">
            <a:off x="2301517" y="4814125"/>
            <a:ext cx="1313719" cy="1889023"/>
          </a:xfrm>
          <a:custGeom>
            <a:avLst/>
            <a:gdLst>
              <a:gd name="connsiteX0" fmla="*/ 695461 w 1313719"/>
              <a:gd name="connsiteY0" fmla="*/ 52104 h 1889023"/>
              <a:gd name="connsiteX1" fmla="*/ 756028 w 1313719"/>
              <a:gd name="connsiteY1" fmla="*/ 143479 h 1889023"/>
              <a:gd name="connsiteX2" fmla="*/ 756028 w 1313719"/>
              <a:gd name="connsiteY2" fmla="*/ 581374 h 1889023"/>
              <a:gd name="connsiteX3" fmla="*/ 656860 w 1313719"/>
              <a:gd name="connsiteY3" fmla="*/ 680542 h 1889023"/>
              <a:gd name="connsiteX4" fmla="*/ 557693 w 1313719"/>
              <a:gd name="connsiteY4" fmla="*/ 581374 h 1889023"/>
              <a:gd name="connsiteX5" fmla="*/ 557693 w 1313719"/>
              <a:gd name="connsiteY5" fmla="*/ 143479 h 1889023"/>
              <a:gd name="connsiteX6" fmla="*/ 656861 w 1313719"/>
              <a:gd name="connsiteY6" fmla="*/ 44311 h 1889023"/>
              <a:gd name="connsiteX7" fmla="*/ 695461 w 1313719"/>
              <a:gd name="connsiteY7" fmla="*/ 52104 h 1889023"/>
              <a:gd name="connsiteX8" fmla="*/ 914790 w 1313719"/>
              <a:gd name="connsiteY8" fmla="*/ 24077 h 1889023"/>
              <a:gd name="connsiteX9" fmla="*/ 1313719 w 1313719"/>
              <a:gd name="connsiteY9" fmla="*/ 574253 h 1889023"/>
              <a:gd name="connsiteX10" fmla="*/ 1313719 w 1313719"/>
              <a:gd name="connsiteY10" fmla="*/ 934013 h 1889023"/>
              <a:gd name="connsiteX11" fmla="*/ 943645 w 1313719"/>
              <a:gd name="connsiteY11" fmla="*/ 1889023 h 1889023"/>
              <a:gd name="connsiteX12" fmla="*/ 903 w 1313719"/>
              <a:gd name="connsiteY12" fmla="*/ 1523703 h 1889023"/>
              <a:gd name="connsiteX13" fmla="*/ 2 w 1313719"/>
              <a:gd name="connsiteY13" fmla="*/ 1514763 h 1889023"/>
              <a:gd name="connsiteX14" fmla="*/ 2 w 1313719"/>
              <a:gd name="connsiteY14" fmla="*/ 946345 h 1889023"/>
              <a:gd name="connsiteX15" fmla="*/ 0 w 1313719"/>
              <a:gd name="connsiteY15" fmla="*/ 946345 h 1889023"/>
              <a:gd name="connsiteX16" fmla="*/ 0 w 1313719"/>
              <a:gd name="connsiteY16" fmla="*/ 574253 h 1889023"/>
              <a:gd name="connsiteX17" fmla="*/ 507032 w 1313719"/>
              <a:gd name="connsiteY17" fmla="*/ 0 h 1889023"/>
              <a:gd name="connsiteX18" fmla="*/ 507032 w 1313719"/>
              <a:gd name="connsiteY18" fmla="*/ 758051 h 1889023"/>
              <a:gd name="connsiteX19" fmla="*/ 601651 w 1313719"/>
              <a:gd name="connsiteY19" fmla="*/ 882932 h 1889023"/>
              <a:gd name="connsiteX20" fmla="*/ 601651 w 1313719"/>
              <a:gd name="connsiteY20" fmla="*/ 1148096 h 1889023"/>
              <a:gd name="connsiteX21" fmla="*/ 659159 w 1313719"/>
              <a:gd name="connsiteY21" fmla="*/ 1205606 h 1889023"/>
              <a:gd name="connsiteX22" fmla="*/ 716669 w 1313719"/>
              <a:gd name="connsiteY22" fmla="*/ 1148096 h 1889023"/>
              <a:gd name="connsiteX23" fmla="*/ 716669 w 1313719"/>
              <a:gd name="connsiteY23" fmla="*/ 883114 h 1889023"/>
              <a:gd name="connsiteX24" fmla="*/ 811872 w 1313719"/>
              <a:gd name="connsiteY24" fmla="*/ 758051 h 1889023"/>
              <a:gd name="connsiteX25" fmla="*/ 811873 w 1313719"/>
              <a:gd name="connsiteY25" fmla="*/ 791 h 1889023"/>
              <a:gd name="connsiteX26" fmla="*/ 914790 w 1313719"/>
              <a:gd name="connsiteY26" fmla="*/ 24077 h 18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3719" h="1889023">
                <a:moveTo>
                  <a:pt x="695461" y="52104"/>
                </a:moveTo>
                <a:cubicBezTo>
                  <a:pt x="731054" y="67158"/>
                  <a:pt x="756028" y="102402"/>
                  <a:pt x="756028" y="143479"/>
                </a:cubicBezTo>
                <a:lnTo>
                  <a:pt x="756028" y="581374"/>
                </a:lnTo>
                <a:cubicBezTo>
                  <a:pt x="756028" y="636143"/>
                  <a:pt x="711629" y="680542"/>
                  <a:pt x="656860" y="680542"/>
                </a:cubicBezTo>
                <a:cubicBezTo>
                  <a:pt x="602092" y="680542"/>
                  <a:pt x="557693" y="636143"/>
                  <a:pt x="557693" y="581374"/>
                </a:cubicBezTo>
                <a:lnTo>
                  <a:pt x="557693" y="143479"/>
                </a:lnTo>
                <a:cubicBezTo>
                  <a:pt x="557693" y="88710"/>
                  <a:pt x="602091" y="44311"/>
                  <a:pt x="656861" y="44311"/>
                </a:cubicBezTo>
                <a:cubicBezTo>
                  <a:pt x="670553" y="44311"/>
                  <a:pt x="683597" y="47086"/>
                  <a:pt x="695461" y="52104"/>
                </a:cubicBezTo>
                <a:close/>
                <a:moveTo>
                  <a:pt x="914790" y="24077"/>
                </a:moveTo>
                <a:cubicBezTo>
                  <a:pt x="1146436" y="99467"/>
                  <a:pt x="1313719" y="317325"/>
                  <a:pt x="1313719" y="574253"/>
                </a:cubicBezTo>
                <a:lnTo>
                  <a:pt x="1313719" y="934013"/>
                </a:lnTo>
                <a:lnTo>
                  <a:pt x="943645" y="1889023"/>
                </a:lnTo>
                <a:lnTo>
                  <a:pt x="903" y="1523703"/>
                </a:lnTo>
                <a:lnTo>
                  <a:pt x="2" y="1514763"/>
                </a:lnTo>
                <a:lnTo>
                  <a:pt x="2" y="946345"/>
                </a:lnTo>
                <a:lnTo>
                  <a:pt x="0" y="946345"/>
                </a:lnTo>
                <a:lnTo>
                  <a:pt x="0" y="574253"/>
                </a:lnTo>
                <a:cubicBezTo>
                  <a:pt x="0" y="278824"/>
                  <a:pt x="221172" y="35057"/>
                  <a:pt x="507032" y="0"/>
                </a:cubicBezTo>
                <a:lnTo>
                  <a:pt x="507032" y="758051"/>
                </a:lnTo>
                <a:cubicBezTo>
                  <a:pt x="507032" y="817622"/>
                  <a:pt x="546943" y="867870"/>
                  <a:pt x="601651" y="882932"/>
                </a:cubicBezTo>
                <a:lnTo>
                  <a:pt x="601651" y="1148096"/>
                </a:lnTo>
                <a:cubicBezTo>
                  <a:pt x="601651" y="1179857"/>
                  <a:pt x="627398" y="1205606"/>
                  <a:pt x="659159" y="1205606"/>
                </a:cubicBezTo>
                <a:cubicBezTo>
                  <a:pt x="690922" y="1205605"/>
                  <a:pt x="716669" y="1179857"/>
                  <a:pt x="716669" y="1148096"/>
                </a:cubicBezTo>
                <a:lnTo>
                  <a:pt x="716669" y="883114"/>
                </a:lnTo>
                <a:cubicBezTo>
                  <a:pt x="771673" y="868232"/>
                  <a:pt x="811873" y="817836"/>
                  <a:pt x="811872" y="758051"/>
                </a:cubicBezTo>
                <a:lnTo>
                  <a:pt x="811873" y="791"/>
                </a:lnTo>
                <a:cubicBezTo>
                  <a:pt x="847292" y="5445"/>
                  <a:pt x="881698" y="13307"/>
                  <a:pt x="914790" y="240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083111" y="271435"/>
            <a:ext cx="8716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6"/>
                </a:solidFill>
              </a:rPr>
              <a:t>Перелік документів вступника</a:t>
            </a:r>
            <a:endParaRPr lang="ko-KR" altLang="en-US" sz="3200" b="1" dirty="0">
              <a:solidFill>
                <a:schemeClr val="accent6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630" y="261757"/>
            <a:ext cx="3683971" cy="2072234"/>
          </a:xfrm>
          <a:prstGeom prst="rect">
            <a:avLst/>
          </a:prstGeom>
          <a:effectLst>
            <a:glow rad="4826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9703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/>
          </p:cNvPr>
          <p:cNvSpPr txBox="1"/>
          <p:nvPr/>
        </p:nvSpPr>
        <p:spPr>
          <a:xfrm>
            <a:off x="659623" y="1661983"/>
            <a:ext cx="3644900" cy="46990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altLang="ko-KR" sz="3200" dirty="0" smtClean="0">
                <a:latin typeface="+mj-lt"/>
                <a:cs typeface="+mn-cs"/>
              </a:rPr>
              <a:t>Форма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altLang="ko-KR" sz="3200" dirty="0" smtClean="0">
                <a:latin typeface="+mj-lt"/>
                <a:cs typeface="+mn-cs"/>
              </a:rPr>
              <a:t>навчання</a:t>
            </a:r>
            <a:endParaRPr lang="en-US" altLang="ko-KR" sz="3200" dirty="0">
              <a:latin typeface="+mj-lt"/>
              <a:cs typeface="+mn-cs"/>
            </a:endParaRPr>
          </a:p>
        </p:txBody>
      </p:sp>
      <p:sp>
        <p:nvSpPr>
          <p:cNvPr id="17" name="직사각형 16">
            <a:extLst/>
          </p:cNvPr>
          <p:cNvSpPr/>
          <p:nvPr/>
        </p:nvSpPr>
        <p:spPr>
          <a:xfrm>
            <a:off x="3287713" y="1720851"/>
            <a:ext cx="5192712" cy="471487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32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Вартість одного року навчання, </a:t>
            </a:r>
            <a:r>
              <a:rPr lang="uk-UA" altLang="ko-KR" sz="3200" b="1" dirty="0" err="1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грн</a:t>
            </a:r>
            <a:endParaRPr lang="en-US" altLang="ko-KR" sz="3200" b="1" dirty="0">
              <a:solidFill>
                <a:schemeClr val="bg1">
                  <a:lumMod val="9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450850" y="3827463"/>
            <a:ext cx="76866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+mn-lt"/>
                <a:cs typeface="+mn-cs"/>
              </a:rPr>
              <a:t>Денна				24560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+mn-lt"/>
                <a:cs typeface="+mn-cs"/>
              </a:rPr>
              <a:t>Заочна				12330</a:t>
            </a:r>
            <a:r>
              <a:rPr lang="uk-UA" sz="1200" b="1" dirty="0">
                <a:latin typeface="+mn-lt"/>
                <a:cs typeface="+mn-cs"/>
              </a:rPr>
              <a:t>		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5" name="Рисунок 14" descr="1~1.jpg"/>
          <p:cNvPicPr>
            <a:picLocks noGrp="1" noChangeAspect="1"/>
          </p:cNvPicPr>
          <p:nvPr>
            <p:ph type="pic" sz="quarter" idx="66"/>
          </p:nvPr>
        </p:nvPicPr>
        <p:blipFill>
          <a:blip r:embed="rId2" cstate="print"/>
          <a:srcRect l="25673" r="25673"/>
          <a:stretch>
            <a:fillRect/>
          </a:stretch>
        </p:blipFill>
        <p:spPr>
          <a:xfrm>
            <a:off x="8480425" y="1935163"/>
            <a:ext cx="2997200" cy="4106862"/>
          </a:xfrm>
          <a:effectLst>
            <a:glow rad="304800">
              <a:schemeClr val="bg1">
                <a:lumMod val="95000"/>
              </a:schemeClr>
            </a:glow>
          </a:effectLst>
        </p:spPr>
      </p:pic>
      <p:sp>
        <p:nvSpPr>
          <p:cNvPr id="12" name="직사각형 3">
            <a:extLst/>
          </p:cNvPr>
          <p:cNvSpPr/>
          <p:nvPr/>
        </p:nvSpPr>
        <p:spPr>
          <a:xfrm>
            <a:off x="700088" y="382588"/>
            <a:ext cx="104441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36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ВАРТІСТЬ НАВЧАННЯ</a:t>
            </a:r>
            <a:endParaRPr lang="ko-KR" altLang="en-US" sz="3600" b="1" dirty="0">
              <a:solidFill>
                <a:schemeClr val="bg1">
                  <a:lumMod val="9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0739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7400776"/>
              </p:ext>
            </p:extLst>
          </p:nvPr>
        </p:nvGraphicFramePr>
        <p:xfrm>
          <a:off x="1778000" y="1647825"/>
          <a:ext cx="868838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3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23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01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675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baseline="0" dirty="0" err="1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Освітня</a:t>
                      </a:r>
                      <a:r>
                        <a:rPr lang="ru-RU" altLang="ko-KR" sz="12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altLang="ko-KR" sz="1200" baseline="0" dirty="0" err="1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програма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2018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2019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2020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kern="120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Англійська</a:t>
                      </a:r>
                      <a:r>
                        <a:rPr lang="ru-RU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altLang="ko-KR" sz="1200" kern="120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мова</a:t>
                      </a:r>
                      <a:r>
                        <a:rPr lang="ru-RU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та </a:t>
                      </a:r>
                      <a:r>
                        <a:rPr lang="ru-RU" altLang="ko-KR" sz="1200" kern="120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літ-ра</a:t>
                      </a:r>
                      <a:r>
                        <a:rPr lang="ru-RU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altLang="ko-KR" sz="1200" kern="120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і</a:t>
                      </a:r>
                      <a:r>
                        <a:rPr lang="ru-RU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переклад та друга </a:t>
                      </a:r>
                      <a:r>
                        <a:rPr lang="ru-RU" altLang="ko-KR" sz="1200" kern="120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іноземна</a:t>
                      </a:r>
                      <a:r>
                        <a:rPr lang="ru-RU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altLang="ko-KR" sz="1200" kern="120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мова</a:t>
                      </a:r>
                      <a:endParaRPr lang="en-JM" altLang="ko-KR" sz="1200" kern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b="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187,948</a:t>
                      </a:r>
                      <a:endParaRPr lang="en-JM" altLang="ko-KR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b="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189,236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b="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190,026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b="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Німецька мова та літ-ра і переклад та англійська мова</a:t>
                      </a: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186,864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187,476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188,649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dirty="0" smtClean="0"/>
                        <a:t>Французька мова та літ-ра і переклад та англійська мова</a:t>
                      </a: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185,079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187,527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187,578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Переклад (іспанська та англійська мови)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190,386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192,372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188,904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Переклад (китайська та англійська мови)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194,157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195,33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197,013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Переклад (арабська та англійська мови)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189,249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192,423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183,294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직사각형 3">
            <a:extLst/>
          </p:cNvPr>
          <p:cNvSpPr/>
          <p:nvPr/>
        </p:nvSpPr>
        <p:spPr>
          <a:xfrm>
            <a:off x="928688" y="227013"/>
            <a:ext cx="104441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accent6"/>
                </a:solidFill>
                <a:latin typeface="+mn-lt"/>
                <a:cs typeface="+mn-cs"/>
              </a:rPr>
              <a:t>Прохідний конкурсний бал на бюджет </a:t>
            </a:r>
            <a:br>
              <a:rPr lang="uk-UA" sz="3600" b="1" dirty="0">
                <a:solidFill>
                  <a:schemeClr val="accent6"/>
                </a:solidFill>
                <a:latin typeface="+mn-lt"/>
                <a:cs typeface="+mn-cs"/>
              </a:rPr>
            </a:br>
            <a:r>
              <a:rPr lang="uk-UA" sz="3600" b="1" dirty="0">
                <a:solidFill>
                  <a:schemeClr val="accent6"/>
                </a:solidFill>
                <a:latin typeface="+mn-lt"/>
                <a:cs typeface="+mn-cs"/>
              </a:rPr>
              <a:t>(</a:t>
            </a:r>
            <a:r>
              <a:rPr lang="uk-UA" sz="3600" b="1" dirty="0" smtClean="0">
                <a:solidFill>
                  <a:schemeClr val="accent6"/>
                </a:solidFill>
                <a:latin typeface="+mn-lt"/>
                <a:cs typeface="+mn-cs"/>
              </a:rPr>
              <a:t>2018, 2019, 2020 </a:t>
            </a:r>
            <a:r>
              <a:rPr lang="uk-UA" sz="3600" b="1" dirty="0" err="1">
                <a:solidFill>
                  <a:schemeClr val="accent6"/>
                </a:solidFill>
                <a:latin typeface="+mn-lt"/>
                <a:cs typeface="+mn-cs"/>
              </a:rPr>
              <a:t>р.р</a:t>
            </a:r>
            <a:r>
              <a:rPr lang="uk-UA" sz="3600" b="1" dirty="0">
                <a:solidFill>
                  <a:schemeClr val="accent6"/>
                </a:solidFill>
                <a:latin typeface="+mn-lt"/>
                <a:cs typeface="+mn-cs"/>
              </a:rPr>
              <a:t>.)</a:t>
            </a:r>
            <a:endParaRPr lang="ko-KR" altLang="en-US" sz="3600" b="1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5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: 도형 16">
            <a:extLst/>
          </p:cNvPr>
          <p:cNvSpPr>
            <a:spLocks noChangeAspect="1"/>
          </p:cNvSpPr>
          <p:nvPr/>
        </p:nvSpPr>
        <p:spPr>
          <a:xfrm>
            <a:off x="-74613" y="1512888"/>
            <a:ext cx="2400301" cy="2698750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" name="Rectangle 4">
            <a:extLst/>
          </p:cNvPr>
          <p:cNvSpPr/>
          <p:nvPr/>
        </p:nvSpPr>
        <p:spPr>
          <a:xfrm>
            <a:off x="3379788" y="1282700"/>
            <a:ext cx="8545512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직사각형 1">
            <a:extLst/>
          </p:cNvPr>
          <p:cNvSpPr/>
          <p:nvPr/>
        </p:nvSpPr>
        <p:spPr>
          <a:xfrm>
            <a:off x="3911399" y="1512888"/>
            <a:ext cx="6708775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Реєстрація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електронних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кабінетів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вступників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,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завантаження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необхідних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документів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розпочинається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1 </a:t>
            </a:r>
            <a:r>
              <a:rPr lang="ru-RU" sz="2000" dirty="0" err="1" smtClean="0">
                <a:solidFill>
                  <a:schemeClr val="accent6"/>
                </a:solidFill>
              </a:rPr>
              <a:t>липня</a:t>
            </a:r>
            <a:r>
              <a:rPr lang="ru-RU" sz="2000" dirty="0" smtClean="0">
                <a:solidFill>
                  <a:schemeClr val="accent6"/>
                </a:solidFill>
                <a:latin typeface="+mn-lt"/>
                <a:cs typeface="+mn-cs"/>
              </a:rPr>
              <a:t> 2021 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року.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Прийом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заяв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та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документів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 smtClean="0">
                <a:solidFill>
                  <a:schemeClr val="accent6"/>
                </a:solidFill>
                <a:latin typeface="+mn-lt"/>
                <a:cs typeface="+mn-cs"/>
              </a:rPr>
              <a:t>починається</a:t>
            </a:r>
            <a:r>
              <a:rPr lang="ru-RU" sz="2000" dirty="0" smtClean="0">
                <a:solidFill>
                  <a:schemeClr val="accent6"/>
                </a:solidFill>
                <a:latin typeface="+mn-lt"/>
                <a:cs typeface="+mn-cs"/>
              </a:rPr>
              <a:t> 15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 </a:t>
            </a:r>
            <a:r>
              <a:rPr lang="ru-RU" sz="2000" dirty="0" err="1" smtClean="0">
                <a:solidFill>
                  <a:schemeClr val="accent6"/>
                </a:solidFill>
              </a:rPr>
              <a:t>ли</a:t>
            </a:r>
            <a:r>
              <a:rPr lang="ru-RU" sz="2000" dirty="0" err="1" smtClean="0">
                <a:solidFill>
                  <a:schemeClr val="accent6"/>
                </a:solidFill>
                <a:latin typeface="+mn-lt"/>
                <a:cs typeface="+mn-cs"/>
              </a:rPr>
              <a:t>пня</a:t>
            </a:r>
            <a:r>
              <a:rPr lang="ru-RU" sz="2000" dirty="0" smtClean="0">
                <a:solidFill>
                  <a:schemeClr val="accent6"/>
                </a:solidFill>
                <a:latin typeface="+mn-lt"/>
                <a:cs typeface="+mn-cs"/>
              </a:rPr>
              <a:t> і </a:t>
            </a:r>
            <a:r>
              <a:rPr lang="ru-RU" sz="2000" dirty="0" err="1" smtClean="0">
                <a:solidFill>
                  <a:schemeClr val="accent6"/>
                </a:solidFill>
                <a:latin typeface="+mn-lt"/>
                <a:cs typeface="+mn-cs"/>
              </a:rPr>
              <a:t>закінчується</a:t>
            </a:r>
            <a:r>
              <a:rPr lang="ru-RU" sz="2000" dirty="0" smtClean="0">
                <a:solidFill>
                  <a:schemeClr val="accent6"/>
                </a:solidFill>
                <a:latin typeface="+mn-lt"/>
                <a:cs typeface="+mn-cs"/>
              </a:rPr>
              <a:t> 23 </a:t>
            </a:r>
            <a:r>
              <a:rPr lang="ru-RU" sz="2000" dirty="0" err="1" smtClean="0">
                <a:solidFill>
                  <a:schemeClr val="accent6"/>
                </a:solidFill>
              </a:rPr>
              <a:t>ли</a:t>
            </a:r>
            <a:r>
              <a:rPr lang="ru-RU" sz="2000" dirty="0" err="1" smtClean="0">
                <a:solidFill>
                  <a:schemeClr val="accent6"/>
                </a:solidFill>
                <a:latin typeface="+mn-lt"/>
                <a:cs typeface="+mn-cs"/>
              </a:rPr>
              <a:t>пня</a:t>
            </a:r>
            <a:r>
              <a:rPr lang="ru-RU" sz="2000" dirty="0" smtClean="0">
                <a:solidFill>
                  <a:schemeClr val="accent6"/>
                </a:solidFill>
                <a:latin typeface="+mn-lt"/>
                <a:cs typeface="+mn-cs"/>
              </a:rPr>
              <a:t> о 18:00.</a:t>
            </a:r>
            <a:endParaRPr lang="ru-RU" sz="2000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Після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проведення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вступних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іспитів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та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завершення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 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прийому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заяв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та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документів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формується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рейтинговий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список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абітурієнтів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із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зазначенням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рекомендованих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до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зарахування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Виконання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вступниками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вимог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для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зарахування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до 18:00 </a:t>
            </a:r>
            <a:r>
              <a:rPr lang="ru-RU" sz="2000" dirty="0" smtClean="0">
                <a:solidFill>
                  <a:schemeClr val="accent6"/>
                </a:solidFill>
                <a:latin typeface="+mn-lt"/>
                <a:cs typeface="+mn-cs"/>
              </a:rPr>
              <a:t>7 </a:t>
            </a:r>
            <a:r>
              <a:rPr lang="ru-RU" sz="2000" dirty="0" err="1" smtClean="0">
                <a:solidFill>
                  <a:schemeClr val="accent6"/>
                </a:solidFill>
              </a:rPr>
              <a:t>серп</a:t>
            </a:r>
            <a:r>
              <a:rPr lang="ru-RU" sz="2000" dirty="0" err="1" smtClean="0">
                <a:solidFill>
                  <a:schemeClr val="accent6"/>
                </a:solidFill>
                <a:latin typeface="+mn-lt"/>
                <a:cs typeface="+mn-cs"/>
              </a:rPr>
              <a:t>ня</a:t>
            </a:r>
            <a:r>
              <a:rPr lang="ru-RU" sz="2000" dirty="0" smtClean="0">
                <a:solidFill>
                  <a:schemeClr val="accent6"/>
                </a:solidFill>
                <a:latin typeface="+mn-lt"/>
                <a:cs typeface="+mn-cs"/>
              </a:rPr>
              <a:t> 2021 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року (за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державним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замовленням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),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до </a:t>
            </a:r>
            <a:r>
              <a:rPr lang="ru-RU" sz="2000" dirty="0" smtClean="0">
                <a:solidFill>
                  <a:schemeClr val="accent6"/>
                </a:solidFill>
                <a:latin typeface="+mn-lt"/>
                <a:cs typeface="+mn-cs"/>
              </a:rPr>
              <a:t>17 </a:t>
            </a:r>
            <a:r>
              <a:rPr lang="ru-RU" sz="2000" dirty="0" err="1" smtClean="0">
                <a:solidFill>
                  <a:schemeClr val="accent6"/>
                </a:solidFill>
              </a:rPr>
              <a:t>серп</a:t>
            </a:r>
            <a:r>
              <a:rPr lang="ru-RU" sz="2000" dirty="0" err="1" smtClean="0">
                <a:solidFill>
                  <a:schemeClr val="accent6"/>
                </a:solidFill>
                <a:latin typeface="+mn-lt"/>
                <a:cs typeface="+mn-cs"/>
              </a:rPr>
              <a:t>ня</a:t>
            </a:r>
            <a:r>
              <a:rPr lang="ru-RU" sz="2000" dirty="0" smtClean="0">
                <a:solidFill>
                  <a:schemeClr val="accent6"/>
                </a:solidFill>
                <a:latin typeface="+mn-lt"/>
                <a:cs typeface="+mn-cs"/>
              </a:rPr>
              <a:t> 2021 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року (за 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кошти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фізичних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та/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або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юридичних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n-lt"/>
                <a:cs typeface="+mn-cs"/>
              </a:rPr>
              <a:t>осіб</a:t>
            </a:r>
            <a:r>
              <a:rPr lang="ru-RU" sz="2000" dirty="0">
                <a:solidFill>
                  <a:schemeClr val="accent6"/>
                </a:solidFill>
                <a:latin typeface="+mn-lt"/>
                <a:cs typeface="+mn-cs"/>
              </a:rPr>
              <a:t>).</a:t>
            </a:r>
            <a:endParaRPr lang="ko-KR" altLang="en-US" sz="200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7" name="Freeform: Shape 56">
            <a:extLst/>
          </p:cNvPr>
          <p:cNvSpPr/>
          <p:nvPr/>
        </p:nvSpPr>
        <p:spPr>
          <a:xfrm rot="20329094">
            <a:off x="2301875" y="4814888"/>
            <a:ext cx="1312863" cy="1887537"/>
          </a:xfrm>
          <a:custGeom>
            <a:avLst/>
            <a:gdLst>
              <a:gd name="connsiteX0" fmla="*/ 695461 w 1313719"/>
              <a:gd name="connsiteY0" fmla="*/ 52104 h 1889023"/>
              <a:gd name="connsiteX1" fmla="*/ 756028 w 1313719"/>
              <a:gd name="connsiteY1" fmla="*/ 143479 h 1889023"/>
              <a:gd name="connsiteX2" fmla="*/ 756028 w 1313719"/>
              <a:gd name="connsiteY2" fmla="*/ 581374 h 1889023"/>
              <a:gd name="connsiteX3" fmla="*/ 656860 w 1313719"/>
              <a:gd name="connsiteY3" fmla="*/ 680542 h 1889023"/>
              <a:gd name="connsiteX4" fmla="*/ 557693 w 1313719"/>
              <a:gd name="connsiteY4" fmla="*/ 581374 h 1889023"/>
              <a:gd name="connsiteX5" fmla="*/ 557693 w 1313719"/>
              <a:gd name="connsiteY5" fmla="*/ 143479 h 1889023"/>
              <a:gd name="connsiteX6" fmla="*/ 656861 w 1313719"/>
              <a:gd name="connsiteY6" fmla="*/ 44311 h 1889023"/>
              <a:gd name="connsiteX7" fmla="*/ 695461 w 1313719"/>
              <a:gd name="connsiteY7" fmla="*/ 52104 h 1889023"/>
              <a:gd name="connsiteX8" fmla="*/ 914790 w 1313719"/>
              <a:gd name="connsiteY8" fmla="*/ 24077 h 1889023"/>
              <a:gd name="connsiteX9" fmla="*/ 1313719 w 1313719"/>
              <a:gd name="connsiteY9" fmla="*/ 574253 h 1889023"/>
              <a:gd name="connsiteX10" fmla="*/ 1313719 w 1313719"/>
              <a:gd name="connsiteY10" fmla="*/ 934013 h 1889023"/>
              <a:gd name="connsiteX11" fmla="*/ 943645 w 1313719"/>
              <a:gd name="connsiteY11" fmla="*/ 1889023 h 1889023"/>
              <a:gd name="connsiteX12" fmla="*/ 903 w 1313719"/>
              <a:gd name="connsiteY12" fmla="*/ 1523703 h 1889023"/>
              <a:gd name="connsiteX13" fmla="*/ 2 w 1313719"/>
              <a:gd name="connsiteY13" fmla="*/ 1514763 h 1889023"/>
              <a:gd name="connsiteX14" fmla="*/ 2 w 1313719"/>
              <a:gd name="connsiteY14" fmla="*/ 946345 h 1889023"/>
              <a:gd name="connsiteX15" fmla="*/ 0 w 1313719"/>
              <a:gd name="connsiteY15" fmla="*/ 946345 h 1889023"/>
              <a:gd name="connsiteX16" fmla="*/ 0 w 1313719"/>
              <a:gd name="connsiteY16" fmla="*/ 574253 h 1889023"/>
              <a:gd name="connsiteX17" fmla="*/ 507032 w 1313719"/>
              <a:gd name="connsiteY17" fmla="*/ 0 h 1889023"/>
              <a:gd name="connsiteX18" fmla="*/ 507032 w 1313719"/>
              <a:gd name="connsiteY18" fmla="*/ 758051 h 1889023"/>
              <a:gd name="connsiteX19" fmla="*/ 601651 w 1313719"/>
              <a:gd name="connsiteY19" fmla="*/ 882932 h 1889023"/>
              <a:gd name="connsiteX20" fmla="*/ 601651 w 1313719"/>
              <a:gd name="connsiteY20" fmla="*/ 1148096 h 1889023"/>
              <a:gd name="connsiteX21" fmla="*/ 659159 w 1313719"/>
              <a:gd name="connsiteY21" fmla="*/ 1205606 h 1889023"/>
              <a:gd name="connsiteX22" fmla="*/ 716669 w 1313719"/>
              <a:gd name="connsiteY22" fmla="*/ 1148096 h 1889023"/>
              <a:gd name="connsiteX23" fmla="*/ 716669 w 1313719"/>
              <a:gd name="connsiteY23" fmla="*/ 883114 h 1889023"/>
              <a:gd name="connsiteX24" fmla="*/ 811872 w 1313719"/>
              <a:gd name="connsiteY24" fmla="*/ 758051 h 1889023"/>
              <a:gd name="connsiteX25" fmla="*/ 811873 w 1313719"/>
              <a:gd name="connsiteY25" fmla="*/ 791 h 1889023"/>
              <a:gd name="connsiteX26" fmla="*/ 914790 w 1313719"/>
              <a:gd name="connsiteY26" fmla="*/ 24077 h 18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3719" h="1889023">
                <a:moveTo>
                  <a:pt x="695461" y="52104"/>
                </a:moveTo>
                <a:cubicBezTo>
                  <a:pt x="731054" y="67158"/>
                  <a:pt x="756028" y="102402"/>
                  <a:pt x="756028" y="143479"/>
                </a:cubicBezTo>
                <a:lnTo>
                  <a:pt x="756028" y="581374"/>
                </a:lnTo>
                <a:cubicBezTo>
                  <a:pt x="756028" y="636143"/>
                  <a:pt x="711629" y="680542"/>
                  <a:pt x="656860" y="680542"/>
                </a:cubicBezTo>
                <a:cubicBezTo>
                  <a:pt x="602092" y="680542"/>
                  <a:pt x="557693" y="636143"/>
                  <a:pt x="557693" y="581374"/>
                </a:cubicBezTo>
                <a:lnTo>
                  <a:pt x="557693" y="143479"/>
                </a:lnTo>
                <a:cubicBezTo>
                  <a:pt x="557693" y="88710"/>
                  <a:pt x="602091" y="44311"/>
                  <a:pt x="656861" y="44311"/>
                </a:cubicBezTo>
                <a:cubicBezTo>
                  <a:pt x="670553" y="44311"/>
                  <a:pt x="683597" y="47086"/>
                  <a:pt x="695461" y="52104"/>
                </a:cubicBezTo>
                <a:close/>
                <a:moveTo>
                  <a:pt x="914790" y="24077"/>
                </a:moveTo>
                <a:cubicBezTo>
                  <a:pt x="1146436" y="99467"/>
                  <a:pt x="1313719" y="317325"/>
                  <a:pt x="1313719" y="574253"/>
                </a:cubicBezTo>
                <a:lnTo>
                  <a:pt x="1313719" y="934013"/>
                </a:lnTo>
                <a:lnTo>
                  <a:pt x="943645" y="1889023"/>
                </a:lnTo>
                <a:lnTo>
                  <a:pt x="903" y="1523703"/>
                </a:lnTo>
                <a:lnTo>
                  <a:pt x="2" y="1514763"/>
                </a:lnTo>
                <a:lnTo>
                  <a:pt x="2" y="946345"/>
                </a:lnTo>
                <a:lnTo>
                  <a:pt x="0" y="946345"/>
                </a:lnTo>
                <a:lnTo>
                  <a:pt x="0" y="574253"/>
                </a:lnTo>
                <a:cubicBezTo>
                  <a:pt x="0" y="278824"/>
                  <a:pt x="221172" y="35057"/>
                  <a:pt x="507032" y="0"/>
                </a:cubicBezTo>
                <a:lnTo>
                  <a:pt x="507032" y="758051"/>
                </a:lnTo>
                <a:cubicBezTo>
                  <a:pt x="507032" y="817622"/>
                  <a:pt x="546943" y="867870"/>
                  <a:pt x="601651" y="882932"/>
                </a:cubicBezTo>
                <a:lnTo>
                  <a:pt x="601651" y="1148096"/>
                </a:lnTo>
                <a:cubicBezTo>
                  <a:pt x="601651" y="1179857"/>
                  <a:pt x="627398" y="1205606"/>
                  <a:pt x="659159" y="1205606"/>
                </a:cubicBezTo>
                <a:cubicBezTo>
                  <a:pt x="690922" y="1205605"/>
                  <a:pt x="716669" y="1179857"/>
                  <a:pt x="716669" y="1148096"/>
                </a:cubicBezTo>
                <a:lnTo>
                  <a:pt x="716669" y="883114"/>
                </a:lnTo>
                <a:cubicBezTo>
                  <a:pt x="771673" y="868232"/>
                  <a:pt x="811873" y="817836"/>
                  <a:pt x="811872" y="758051"/>
                </a:cubicBezTo>
                <a:lnTo>
                  <a:pt x="811873" y="791"/>
                </a:lnTo>
                <a:cubicBezTo>
                  <a:pt x="847292" y="5445"/>
                  <a:pt x="881698" y="13307"/>
                  <a:pt x="914790" y="240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65" t="5285" r="15070" b="1926"/>
          <a:stretch/>
        </p:blipFill>
        <p:spPr>
          <a:xfrm>
            <a:off x="638463" y="2862263"/>
            <a:ext cx="2733502" cy="2050127"/>
          </a:xfr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223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0600" y="5757863"/>
            <a:ext cx="774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911399" y="368118"/>
            <a:ext cx="87169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accent6"/>
                </a:solidFill>
                <a:latin typeface="+mn-lt"/>
                <a:cs typeface="+mn-cs"/>
              </a:rPr>
              <a:t>МАГІСТЕРСЬКИЙ РІВЕНЬ</a:t>
            </a:r>
            <a:endParaRPr lang="ko-KR" altLang="en-US" sz="36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463" y="601721"/>
            <a:ext cx="2733502" cy="18223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0937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: 도형 16">
            <a:extLst/>
          </p:cNvPr>
          <p:cNvSpPr>
            <a:spLocks noChangeAspect="1"/>
          </p:cNvSpPr>
          <p:nvPr/>
        </p:nvSpPr>
        <p:spPr>
          <a:xfrm>
            <a:off x="-74613" y="1512888"/>
            <a:ext cx="2400301" cy="2698750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5" name="Rectangle 4">
            <a:extLst/>
          </p:cNvPr>
          <p:cNvSpPr/>
          <p:nvPr/>
        </p:nvSpPr>
        <p:spPr>
          <a:xfrm>
            <a:off x="3379788" y="1484313"/>
            <a:ext cx="8545512" cy="46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Freeform: Shape 56">
            <a:extLst/>
          </p:cNvPr>
          <p:cNvSpPr/>
          <p:nvPr/>
        </p:nvSpPr>
        <p:spPr>
          <a:xfrm rot="20329094">
            <a:off x="2301875" y="4814888"/>
            <a:ext cx="1312863" cy="1887537"/>
          </a:xfrm>
          <a:custGeom>
            <a:avLst/>
            <a:gdLst>
              <a:gd name="connsiteX0" fmla="*/ 695461 w 1313719"/>
              <a:gd name="connsiteY0" fmla="*/ 52104 h 1889023"/>
              <a:gd name="connsiteX1" fmla="*/ 756028 w 1313719"/>
              <a:gd name="connsiteY1" fmla="*/ 143479 h 1889023"/>
              <a:gd name="connsiteX2" fmla="*/ 756028 w 1313719"/>
              <a:gd name="connsiteY2" fmla="*/ 581374 h 1889023"/>
              <a:gd name="connsiteX3" fmla="*/ 656860 w 1313719"/>
              <a:gd name="connsiteY3" fmla="*/ 680542 h 1889023"/>
              <a:gd name="connsiteX4" fmla="*/ 557693 w 1313719"/>
              <a:gd name="connsiteY4" fmla="*/ 581374 h 1889023"/>
              <a:gd name="connsiteX5" fmla="*/ 557693 w 1313719"/>
              <a:gd name="connsiteY5" fmla="*/ 143479 h 1889023"/>
              <a:gd name="connsiteX6" fmla="*/ 656861 w 1313719"/>
              <a:gd name="connsiteY6" fmla="*/ 44311 h 1889023"/>
              <a:gd name="connsiteX7" fmla="*/ 695461 w 1313719"/>
              <a:gd name="connsiteY7" fmla="*/ 52104 h 1889023"/>
              <a:gd name="connsiteX8" fmla="*/ 914790 w 1313719"/>
              <a:gd name="connsiteY8" fmla="*/ 24077 h 1889023"/>
              <a:gd name="connsiteX9" fmla="*/ 1313719 w 1313719"/>
              <a:gd name="connsiteY9" fmla="*/ 574253 h 1889023"/>
              <a:gd name="connsiteX10" fmla="*/ 1313719 w 1313719"/>
              <a:gd name="connsiteY10" fmla="*/ 934013 h 1889023"/>
              <a:gd name="connsiteX11" fmla="*/ 943645 w 1313719"/>
              <a:gd name="connsiteY11" fmla="*/ 1889023 h 1889023"/>
              <a:gd name="connsiteX12" fmla="*/ 903 w 1313719"/>
              <a:gd name="connsiteY12" fmla="*/ 1523703 h 1889023"/>
              <a:gd name="connsiteX13" fmla="*/ 2 w 1313719"/>
              <a:gd name="connsiteY13" fmla="*/ 1514763 h 1889023"/>
              <a:gd name="connsiteX14" fmla="*/ 2 w 1313719"/>
              <a:gd name="connsiteY14" fmla="*/ 946345 h 1889023"/>
              <a:gd name="connsiteX15" fmla="*/ 0 w 1313719"/>
              <a:gd name="connsiteY15" fmla="*/ 946345 h 1889023"/>
              <a:gd name="connsiteX16" fmla="*/ 0 w 1313719"/>
              <a:gd name="connsiteY16" fmla="*/ 574253 h 1889023"/>
              <a:gd name="connsiteX17" fmla="*/ 507032 w 1313719"/>
              <a:gd name="connsiteY17" fmla="*/ 0 h 1889023"/>
              <a:gd name="connsiteX18" fmla="*/ 507032 w 1313719"/>
              <a:gd name="connsiteY18" fmla="*/ 758051 h 1889023"/>
              <a:gd name="connsiteX19" fmla="*/ 601651 w 1313719"/>
              <a:gd name="connsiteY19" fmla="*/ 882932 h 1889023"/>
              <a:gd name="connsiteX20" fmla="*/ 601651 w 1313719"/>
              <a:gd name="connsiteY20" fmla="*/ 1148096 h 1889023"/>
              <a:gd name="connsiteX21" fmla="*/ 659159 w 1313719"/>
              <a:gd name="connsiteY21" fmla="*/ 1205606 h 1889023"/>
              <a:gd name="connsiteX22" fmla="*/ 716669 w 1313719"/>
              <a:gd name="connsiteY22" fmla="*/ 1148096 h 1889023"/>
              <a:gd name="connsiteX23" fmla="*/ 716669 w 1313719"/>
              <a:gd name="connsiteY23" fmla="*/ 883114 h 1889023"/>
              <a:gd name="connsiteX24" fmla="*/ 811872 w 1313719"/>
              <a:gd name="connsiteY24" fmla="*/ 758051 h 1889023"/>
              <a:gd name="connsiteX25" fmla="*/ 811873 w 1313719"/>
              <a:gd name="connsiteY25" fmla="*/ 791 h 1889023"/>
              <a:gd name="connsiteX26" fmla="*/ 914790 w 1313719"/>
              <a:gd name="connsiteY26" fmla="*/ 24077 h 18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3719" h="1889023">
                <a:moveTo>
                  <a:pt x="695461" y="52104"/>
                </a:moveTo>
                <a:cubicBezTo>
                  <a:pt x="731054" y="67158"/>
                  <a:pt x="756028" y="102402"/>
                  <a:pt x="756028" y="143479"/>
                </a:cubicBezTo>
                <a:lnTo>
                  <a:pt x="756028" y="581374"/>
                </a:lnTo>
                <a:cubicBezTo>
                  <a:pt x="756028" y="636143"/>
                  <a:pt x="711629" y="680542"/>
                  <a:pt x="656860" y="680542"/>
                </a:cubicBezTo>
                <a:cubicBezTo>
                  <a:pt x="602092" y="680542"/>
                  <a:pt x="557693" y="636143"/>
                  <a:pt x="557693" y="581374"/>
                </a:cubicBezTo>
                <a:lnTo>
                  <a:pt x="557693" y="143479"/>
                </a:lnTo>
                <a:cubicBezTo>
                  <a:pt x="557693" y="88710"/>
                  <a:pt x="602091" y="44311"/>
                  <a:pt x="656861" y="44311"/>
                </a:cubicBezTo>
                <a:cubicBezTo>
                  <a:pt x="670553" y="44311"/>
                  <a:pt x="683597" y="47086"/>
                  <a:pt x="695461" y="52104"/>
                </a:cubicBezTo>
                <a:close/>
                <a:moveTo>
                  <a:pt x="914790" y="24077"/>
                </a:moveTo>
                <a:cubicBezTo>
                  <a:pt x="1146436" y="99467"/>
                  <a:pt x="1313719" y="317325"/>
                  <a:pt x="1313719" y="574253"/>
                </a:cubicBezTo>
                <a:lnTo>
                  <a:pt x="1313719" y="934013"/>
                </a:lnTo>
                <a:lnTo>
                  <a:pt x="943645" y="1889023"/>
                </a:lnTo>
                <a:lnTo>
                  <a:pt x="903" y="1523703"/>
                </a:lnTo>
                <a:lnTo>
                  <a:pt x="2" y="1514763"/>
                </a:lnTo>
                <a:lnTo>
                  <a:pt x="2" y="946345"/>
                </a:lnTo>
                <a:lnTo>
                  <a:pt x="0" y="946345"/>
                </a:lnTo>
                <a:lnTo>
                  <a:pt x="0" y="574253"/>
                </a:lnTo>
                <a:cubicBezTo>
                  <a:pt x="0" y="278824"/>
                  <a:pt x="221172" y="35057"/>
                  <a:pt x="507032" y="0"/>
                </a:cubicBezTo>
                <a:lnTo>
                  <a:pt x="507032" y="758051"/>
                </a:lnTo>
                <a:cubicBezTo>
                  <a:pt x="507032" y="817622"/>
                  <a:pt x="546943" y="867870"/>
                  <a:pt x="601651" y="882932"/>
                </a:cubicBezTo>
                <a:lnTo>
                  <a:pt x="601651" y="1148096"/>
                </a:lnTo>
                <a:cubicBezTo>
                  <a:pt x="601651" y="1179857"/>
                  <a:pt x="627398" y="1205606"/>
                  <a:pt x="659159" y="1205606"/>
                </a:cubicBezTo>
                <a:cubicBezTo>
                  <a:pt x="690922" y="1205605"/>
                  <a:pt x="716669" y="1179857"/>
                  <a:pt x="716669" y="1148096"/>
                </a:cubicBezTo>
                <a:lnTo>
                  <a:pt x="716669" y="883114"/>
                </a:lnTo>
                <a:cubicBezTo>
                  <a:pt x="771673" y="868232"/>
                  <a:pt x="811873" y="817836"/>
                  <a:pt x="811872" y="758051"/>
                </a:cubicBezTo>
                <a:lnTo>
                  <a:pt x="811873" y="791"/>
                </a:lnTo>
                <a:cubicBezTo>
                  <a:pt x="847292" y="5445"/>
                  <a:pt x="881698" y="13307"/>
                  <a:pt x="914790" y="240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pic>
        <p:nvPicPr>
          <p:cNvPr id="10245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0600" y="5757863"/>
            <a:ext cx="774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716338" y="328613"/>
            <a:ext cx="73914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3600" b="1" dirty="0">
                <a:solidFill>
                  <a:schemeClr val="accent6"/>
                </a:solidFill>
                <a:latin typeface="+mn-lt"/>
                <a:cs typeface="+mn-cs"/>
              </a:rPr>
              <a:t>ПЕРЕЛІК ДОКУМЕНТІВ ВСТУПНИКА</a:t>
            </a:r>
            <a:endParaRPr lang="ko-KR" altLang="en-US" sz="36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4" name="Рисунок 13" descr="27.jpg"/>
          <p:cNvPicPr>
            <a:picLocks noGrp="1" noChangeAspect="1"/>
          </p:cNvPicPr>
          <p:nvPr>
            <p:ph type="pic" sz="quarter" idx="41"/>
          </p:nvPr>
        </p:nvPicPr>
        <p:blipFill>
          <a:blip r:embed="rId3" cstate="print"/>
          <a:srcRect l="18545" r="18545"/>
          <a:stretch>
            <a:fillRect/>
          </a:stretch>
        </p:blipFill>
        <p:spPr>
          <a:xfrm>
            <a:off x="695325" y="3887788"/>
            <a:ext cx="2673350" cy="2406650"/>
          </a:xfrm>
        </p:spPr>
      </p:pic>
      <p:sp>
        <p:nvSpPr>
          <p:cNvPr id="15" name="Прямоугольник 14"/>
          <p:cNvSpPr/>
          <p:nvPr/>
        </p:nvSpPr>
        <p:spPr>
          <a:xfrm>
            <a:off x="3817938" y="1709738"/>
            <a:ext cx="6096000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/>
            </a:pPr>
            <a:r>
              <a:rPr lang="uk-UA" b="1" dirty="0">
                <a:solidFill>
                  <a:schemeClr val="accent6"/>
                </a:solidFill>
                <a:latin typeface="+mn-lt"/>
                <a:cs typeface="+mn-cs"/>
              </a:rPr>
              <a:t>- </a:t>
            </a:r>
            <a:r>
              <a:rPr lang="uk-UA" dirty="0">
                <a:solidFill>
                  <a:schemeClr val="accent6"/>
                </a:solidFill>
                <a:latin typeface="+mn-lt"/>
                <a:cs typeface="+mn-cs"/>
              </a:rPr>
              <a:t>документ державного зразка про раніше здобутий освітній рівень бакалавра, на основі якого здійснюється вступ, і додаток до нього; </a:t>
            </a:r>
            <a:r>
              <a:rPr lang="uk-UA" b="1" dirty="0">
                <a:solidFill>
                  <a:schemeClr val="accent6"/>
                </a:solidFill>
                <a:latin typeface="+mn-lt"/>
                <a:cs typeface="+mn-cs"/>
              </a:rPr>
              <a:t>2</a:t>
            </a:r>
            <a:r>
              <a:rPr lang="uk-UA" dirty="0">
                <a:solidFill>
                  <a:schemeClr val="accent6"/>
                </a:solidFill>
                <a:latin typeface="+mn-lt"/>
                <a:cs typeface="+mn-cs"/>
              </a:rPr>
              <a:t> копії;</a:t>
            </a:r>
            <a:endParaRPr lang="ru-RU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/>
            </a:pPr>
            <a:r>
              <a:rPr lang="uk-UA" b="1" dirty="0">
                <a:solidFill>
                  <a:schemeClr val="accent6"/>
                </a:solidFill>
                <a:latin typeface="+mn-lt"/>
                <a:cs typeface="+mn-cs"/>
              </a:rPr>
              <a:t>- </a:t>
            </a:r>
            <a:r>
              <a:rPr lang="uk-UA" dirty="0">
                <a:solidFill>
                  <a:schemeClr val="accent6"/>
                </a:solidFill>
                <a:latin typeface="+mn-lt"/>
                <a:cs typeface="+mn-cs"/>
              </a:rPr>
              <a:t>паспорт громадянина України, </a:t>
            </a:r>
            <a:r>
              <a:rPr lang="uk-UA" b="1" dirty="0">
                <a:solidFill>
                  <a:schemeClr val="accent6"/>
                </a:solidFill>
                <a:latin typeface="+mn-lt"/>
                <a:cs typeface="+mn-cs"/>
              </a:rPr>
              <a:t>2</a:t>
            </a:r>
            <a:r>
              <a:rPr lang="uk-UA" dirty="0">
                <a:solidFill>
                  <a:schemeClr val="accent6"/>
                </a:solidFill>
                <a:latin typeface="+mn-lt"/>
                <a:cs typeface="+mn-cs"/>
              </a:rPr>
              <a:t> копії; витяг з державного демографічного реєстру (за наявності I</a:t>
            </a:r>
            <a:r>
              <a:rPr lang="en-US" dirty="0">
                <a:solidFill>
                  <a:schemeClr val="accent6"/>
                </a:solidFill>
                <a:latin typeface="+mn-lt"/>
                <a:cs typeface="+mn-cs"/>
              </a:rPr>
              <a:t>D </a:t>
            </a:r>
            <a:r>
              <a:rPr lang="uk-UA" dirty="0">
                <a:solidFill>
                  <a:schemeClr val="accent6"/>
                </a:solidFill>
                <a:latin typeface="+mn-lt"/>
                <a:cs typeface="+mn-cs"/>
              </a:rPr>
              <a:t>картки)</a:t>
            </a:r>
            <a:r>
              <a:rPr lang="ru-RU" dirty="0">
                <a:solidFill>
                  <a:schemeClr val="accent6"/>
                </a:solidFill>
                <a:latin typeface="+mn-lt"/>
                <a:cs typeface="+mn-cs"/>
              </a:rPr>
              <a:t>, </a:t>
            </a:r>
            <a:r>
              <a:rPr lang="uk-UA" b="1" dirty="0">
                <a:solidFill>
                  <a:schemeClr val="accent6"/>
                </a:solidFill>
                <a:latin typeface="+mn-lt"/>
                <a:cs typeface="+mn-cs"/>
              </a:rPr>
              <a:t>2</a:t>
            </a:r>
            <a:r>
              <a:rPr lang="uk-UA" dirty="0">
                <a:solidFill>
                  <a:schemeClr val="accent6"/>
                </a:solidFill>
                <a:latin typeface="+mn-lt"/>
                <a:cs typeface="+mn-cs"/>
              </a:rPr>
              <a:t> копії;</a:t>
            </a:r>
            <a:endParaRPr lang="ru-RU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/>
            </a:pPr>
            <a:r>
              <a:rPr lang="uk-UA" b="1" dirty="0">
                <a:solidFill>
                  <a:schemeClr val="accent6"/>
                </a:solidFill>
                <a:latin typeface="+mn-lt"/>
                <a:cs typeface="+mn-cs"/>
              </a:rPr>
              <a:t>- </a:t>
            </a:r>
            <a:r>
              <a:rPr lang="uk-UA" dirty="0">
                <a:solidFill>
                  <a:schemeClr val="accent6"/>
                </a:solidFill>
                <a:latin typeface="+mn-lt"/>
                <a:cs typeface="+mn-cs"/>
              </a:rPr>
              <a:t>паспорт громадянина України для виїзду за кордон (за наявності); </a:t>
            </a:r>
            <a:r>
              <a:rPr lang="uk-UA" b="1" dirty="0">
                <a:solidFill>
                  <a:schemeClr val="accent6"/>
                </a:solidFill>
                <a:latin typeface="+mn-lt"/>
                <a:cs typeface="+mn-cs"/>
              </a:rPr>
              <a:t>2</a:t>
            </a:r>
            <a:r>
              <a:rPr lang="uk-UA" dirty="0">
                <a:solidFill>
                  <a:schemeClr val="accent6"/>
                </a:solidFill>
                <a:latin typeface="+mn-lt"/>
                <a:cs typeface="+mn-cs"/>
              </a:rPr>
              <a:t> копії;</a:t>
            </a:r>
            <a:endParaRPr lang="ru-RU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/>
            </a:pPr>
            <a:r>
              <a:rPr lang="uk-UA" b="1" dirty="0">
                <a:solidFill>
                  <a:schemeClr val="accent6"/>
                </a:solidFill>
                <a:latin typeface="+mn-lt"/>
                <a:cs typeface="+mn-cs"/>
              </a:rPr>
              <a:t>- </a:t>
            </a:r>
            <a:r>
              <a:rPr lang="uk-UA" dirty="0">
                <a:solidFill>
                  <a:schemeClr val="accent6"/>
                </a:solidFill>
                <a:latin typeface="+mn-lt"/>
                <a:cs typeface="+mn-cs"/>
              </a:rPr>
              <a:t>військовий квиток або приписне свідоцтво (для юнаків), </a:t>
            </a:r>
            <a:r>
              <a:rPr lang="uk-UA" b="1" dirty="0">
                <a:solidFill>
                  <a:schemeClr val="accent6"/>
                </a:solidFill>
                <a:latin typeface="+mn-lt"/>
                <a:cs typeface="+mn-cs"/>
              </a:rPr>
              <a:t>2</a:t>
            </a:r>
            <a:r>
              <a:rPr lang="uk-UA" dirty="0">
                <a:solidFill>
                  <a:schemeClr val="accent6"/>
                </a:solidFill>
                <a:latin typeface="+mn-lt"/>
                <a:cs typeface="+mn-cs"/>
              </a:rPr>
              <a:t> копії;</a:t>
            </a:r>
            <a:endParaRPr lang="ru-RU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/>
            </a:pPr>
            <a:r>
              <a:rPr lang="uk-UA" b="1" dirty="0">
                <a:solidFill>
                  <a:schemeClr val="accent6"/>
                </a:solidFill>
                <a:latin typeface="+mn-lt"/>
                <a:cs typeface="+mn-cs"/>
              </a:rPr>
              <a:t>- </a:t>
            </a:r>
            <a:r>
              <a:rPr lang="uk-UA" dirty="0" err="1">
                <a:solidFill>
                  <a:schemeClr val="accent6"/>
                </a:solidFill>
                <a:latin typeface="+mn-lt"/>
                <a:cs typeface="+mn-cs"/>
              </a:rPr>
              <a:t>довідк</a:t>
            </a:r>
            <a:r>
              <a:rPr lang="ru-RU" dirty="0">
                <a:solidFill>
                  <a:schemeClr val="accent6"/>
                </a:solidFill>
                <a:latin typeface="+mn-lt"/>
                <a:cs typeface="+mn-cs"/>
              </a:rPr>
              <a:t>а</a:t>
            </a:r>
            <a:r>
              <a:rPr lang="uk-UA" dirty="0">
                <a:solidFill>
                  <a:schemeClr val="accent6"/>
                </a:solidFill>
                <a:latin typeface="+mn-lt"/>
                <a:cs typeface="+mn-cs"/>
              </a:rPr>
              <a:t> ДПА про присвоєння реєстраційного номера облікової картки платника податків (ідентифікаційний код); </a:t>
            </a:r>
            <a:r>
              <a:rPr lang="uk-UA" b="1" dirty="0">
                <a:solidFill>
                  <a:schemeClr val="accent6"/>
                </a:solidFill>
                <a:latin typeface="+mn-lt"/>
                <a:cs typeface="+mn-cs"/>
              </a:rPr>
              <a:t>2</a:t>
            </a:r>
            <a:r>
              <a:rPr lang="uk-UA" dirty="0">
                <a:solidFill>
                  <a:schemeClr val="accent6"/>
                </a:solidFill>
                <a:latin typeface="+mn-lt"/>
                <a:cs typeface="+mn-cs"/>
              </a:rPr>
              <a:t> копії;</a:t>
            </a:r>
            <a:endParaRPr lang="ru-RU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/>
            </a:pPr>
            <a:r>
              <a:rPr lang="uk-UA" b="1" dirty="0">
                <a:solidFill>
                  <a:schemeClr val="accent6"/>
                </a:solidFill>
                <a:latin typeface="+mn-lt"/>
                <a:cs typeface="+mn-cs"/>
              </a:rPr>
              <a:t>- </a:t>
            </a:r>
            <a:r>
              <a:rPr lang="uk-UA" dirty="0">
                <a:solidFill>
                  <a:schemeClr val="accent6"/>
                </a:solidFill>
                <a:latin typeface="+mn-lt"/>
                <a:cs typeface="+mn-cs"/>
              </a:rPr>
              <a:t>флюорографія </a:t>
            </a:r>
            <a:r>
              <a:rPr lang="uk-UA" dirty="0" smtClean="0">
                <a:solidFill>
                  <a:schemeClr val="accent6"/>
                </a:solidFill>
                <a:latin typeface="+mn-lt"/>
                <a:cs typeface="+mn-cs"/>
              </a:rPr>
              <a:t>(2021 рік);</a:t>
            </a:r>
            <a:endParaRPr lang="ru-RU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defRPr/>
            </a:pPr>
            <a:r>
              <a:rPr lang="uk-UA" b="1" dirty="0">
                <a:solidFill>
                  <a:schemeClr val="accent6"/>
                </a:solidFill>
                <a:latin typeface="+mn-lt"/>
                <a:cs typeface="+mn-cs"/>
              </a:rPr>
              <a:t>- </a:t>
            </a:r>
            <a:r>
              <a:rPr lang="uk-UA" dirty="0">
                <a:solidFill>
                  <a:schemeClr val="accent6"/>
                </a:solidFill>
                <a:latin typeface="+mn-lt"/>
                <a:cs typeface="+mn-cs"/>
              </a:rPr>
              <a:t>8 кольорових фотокарток розміром 3×4 см;</a:t>
            </a:r>
            <a:endParaRPr lang="ru-RU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8175718"/>
              </p:ext>
            </p:extLst>
          </p:nvPr>
        </p:nvGraphicFramePr>
        <p:xfrm>
          <a:off x="1752600" y="1347788"/>
          <a:ext cx="8688390" cy="4581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7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94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94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94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894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7157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ДЕННА ФОРМА НАВЧАННЯ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ЗАОЧНА ФОРМА НАВЧАННЯ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ЛІЦ</a:t>
                      </a:r>
                      <a:r>
                        <a:rPr lang="uk-UA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  <a:endParaRPr lang="en-JM" altLang="ko-KR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b="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БЮД</a:t>
                      </a: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ЛІЦ</a:t>
                      </a:r>
                      <a:r>
                        <a:rPr lang="uk-UA" altLang="ko-KR" sz="1200" b="1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  <a:endParaRPr lang="en-JM" altLang="ko-KR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b="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БЮД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b="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Англійська</a:t>
                      </a: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b="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170</a:t>
                      </a: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b="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70</a:t>
                      </a: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79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dirty="0" smtClean="0"/>
                        <a:t>Німецька</a:t>
                      </a:r>
                      <a:endParaRPr lang="en-JM" altLang="ko-KR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25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20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Іспанська 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12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5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Французька 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23 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9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12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6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Китайська 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32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6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7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Арабська 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7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Усього: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270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114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130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ko-KR" sz="1200" kern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1435" marR="91435" marT="45719" marB="4571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325" name="직사각형 3"/>
          <p:cNvSpPr>
            <a:spLocks noChangeArrowheads="1"/>
          </p:cNvSpPr>
          <p:nvPr/>
        </p:nvSpPr>
        <p:spPr bwMode="auto">
          <a:xfrm>
            <a:off x="928688" y="227013"/>
            <a:ext cx="10444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/>
            <a:r>
              <a:rPr lang="uk-UA" altLang="ko-KR" sz="3600" b="1" dirty="0">
                <a:solidFill>
                  <a:schemeClr val="tx2"/>
                </a:solidFill>
              </a:rPr>
              <a:t>КІЛЬКІСТЬ МІСЦЬ </a:t>
            </a:r>
            <a:r>
              <a:rPr lang="uk-UA" altLang="ko-KR" sz="3600" b="1" dirty="0" smtClean="0">
                <a:solidFill>
                  <a:schemeClr val="tx2"/>
                </a:solidFill>
              </a:rPr>
              <a:t>2020 </a:t>
            </a:r>
            <a:r>
              <a:rPr lang="uk-UA" altLang="ko-KR" sz="3600" b="1" dirty="0">
                <a:solidFill>
                  <a:schemeClr val="tx2"/>
                </a:solidFill>
              </a:rPr>
              <a:t>р</a:t>
            </a:r>
            <a:r>
              <a:rPr lang="uk-UA" altLang="ko-KR" sz="3600" b="1" dirty="0" smtClean="0">
                <a:solidFill>
                  <a:schemeClr val="tx2"/>
                </a:solidFill>
              </a:rPr>
              <a:t>.</a:t>
            </a:r>
          </a:p>
          <a:p>
            <a:pPr algn="ctr"/>
            <a:r>
              <a:rPr lang="uk-UA" altLang="ko-KR" sz="3600" b="1" dirty="0" smtClean="0">
                <a:solidFill>
                  <a:schemeClr val="tx2"/>
                </a:solidFill>
                <a:ea typeface="굴림" charset="-127"/>
              </a:rPr>
              <a:t>(бакалавр)</a:t>
            </a:r>
            <a:endParaRPr lang="ko-KR" altLang="en-US" sz="3600" b="1" dirty="0">
              <a:solidFill>
                <a:schemeClr val="tx2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9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2CD741-4E4F-407D-9EC5-60082ACF8B81}"/>
              </a:ext>
            </a:extLst>
          </p:cNvPr>
          <p:cNvSpPr txBox="1"/>
          <p:nvPr/>
        </p:nvSpPr>
        <p:spPr>
          <a:xfrm>
            <a:off x="271429" y="1698041"/>
            <a:ext cx="43570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dirty="0" smtClean="0">
                <a:solidFill>
                  <a:schemeClr val="bg1"/>
                </a:solidFill>
                <a:cs typeface="Arial" pitchFamily="34" charset="0"/>
              </a:rPr>
              <a:t>У </a:t>
            </a:r>
            <a:r>
              <a:rPr lang="ru-RU" altLang="ko-KR" sz="2000" dirty="0" err="1">
                <a:solidFill>
                  <a:schemeClr val="bg1"/>
                </a:solidFill>
                <a:cs typeface="Arial" pitchFamily="34" charset="0"/>
              </a:rPr>
              <a:t>цей</a:t>
            </a:r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altLang="ko-KR" sz="2000" dirty="0" err="1">
                <a:solidFill>
                  <a:schemeClr val="bg1"/>
                </a:solidFill>
                <a:cs typeface="Arial" pitchFamily="34" charset="0"/>
              </a:rPr>
              <a:t>важливий</a:t>
            </a:r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 для вас час.</a:t>
            </a:r>
          </a:p>
          <a:p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Коли </a:t>
            </a:r>
            <a:r>
              <a:rPr lang="ru-RU" altLang="ko-KR" sz="2000" dirty="0" err="1">
                <a:solidFill>
                  <a:schemeClr val="bg1"/>
                </a:solidFill>
                <a:cs typeface="Arial" pitchFamily="34" charset="0"/>
              </a:rPr>
              <a:t>ви</a:t>
            </a:r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altLang="ko-KR" sz="2000" dirty="0" err="1">
                <a:solidFill>
                  <a:schemeClr val="bg1"/>
                </a:solidFill>
                <a:cs typeface="Arial" pitchFamily="34" charset="0"/>
              </a:rPr>
              <a:t>маєте</a:t>
            </a:r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 обрати.</a:t>
            </a:r>
          </a:p>
          <a:p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Ким у </a:t>
            </a:r>
            <a:r>
              <a:rPr lang="ru-RU" altLang="ko-KR" sz="2000" dirty="0" err="1">
                <a:solidFill>
                  <a:schemeClr val="bg1"/>
                </a:solidFill>
                <a:cs typeface="Arial" pitchFamily="34" charset="0"/>
              </a:rPr>
              <a:t>житті</a:t>
            </a:r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 вам </a:t>
            </a:r>
            <a:r>
              <a:rPr lang="ru-RU" altLang="ko-KR" sz="2000" dirty="0" err="1">
                <a:solidFill>
                  <a:schemeClr val="bg1"/>
                </a:solidFill>
                <a:cs typeface="Arial" pitchFamily="34" charset="0"/>
              </a:rPr>
              <a:t>варто</a:t>
            </a:r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 стати.</a:t>
            </a:r>
          </a:p>
          <a:p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Ми </a:t>
            </a:r>
            <a:r>
              <a:rPr lang="ru-RU" altLang="ko-KR" sz="2000" dirty="0" err="1">
                <a:solidFill>
                  <a:schemeClr val="bg1"/>
                </a:solidFill>
                <a:cs typeface="Arial" pitchFamily="34" charset="0"/>
              </a:rPr>
              <a:t>пропонуємо</a:t>
            </a:r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 вам шанс </a:t>
            </a:r>
            <a:r>
              <a:rPr lang="ru-RU" altLang="ko-KR" sz="2000" dirty="0" err="1">
                <a:solidFill>
                  <a:schemeClr val="bg1"/>
                </a:solidFill>
                <a:cs typeface="Arial" pitchFamily="34" charset="0"/>
              </a:rPr>
              <a:t>Зробити</a:t>
            </a:r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altLang="ko-KR" sz="2000" dirty="0" err="1">
                <a:solidFill>
                  <a:schemeClr val="bg1"/>
                </a:solidFill>
                <a:cs typeface="Arial" pitchFamily="34" charset="0"/>
              </a:rPr>
              <a:t>мовний</a:t>
            </a:r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 резонанс.</a:t>
            </a:r>
          </a:p>
          <a:p>
            <a:r>
              <a:rPr lang="ru-RU" altLang="ko-KR" sz="2000" dirty="0" err="1">
                <a:solidFill>
                  <a:schemeClr val="bg1"/>
                </a:solidFill>
                <a:cs typeface="Arial" pitchFamily="34" charset="0"/>
              </a:rPr>
              <a:t>Який</a:t>
            </a:r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altLang="ko-KR" sz="2000" dirty="0" err="1">
                <a:solidFill>
                  <a:schemeClr val="bg1"/>
                </a:solidFill>
                <a:cs typeface="Arial" pitchFamily="34" charset="0"/>
              </a:rPr>
              <a:t>відкриє</a:t>
            </a:r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 вам </a:t>
            </a:r>
            <a:r>
              <a:rPr lang="ru-RU" altLang="ko-KR" sz="2000" dirty="0" err="1">
                <a:solidFill>
                  <a:schemeClr val="bg1"/>
                </a:solidFill>
                <a:cs typeface="Arial" pitchFamily="34" charset="0"/>
              </a:rPr>
              <a:t>кордони</a:t>
            </a:r>
            <a:r>
              <a:rPr lang="ru-RU" altLang="ko-KR" sz="20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r>
              <a:rPr lang="ru-RU" altLang="ko-KR" sz="2000" dirty="0" err="1">
                <a:solidFill>
                  <a:srgbClr val="002060"/>
                </a:solidFill>
                <a:cs typeface="Arial" pitchFamily="34" charset="0"/>
              </a:rPr>
              <a:t>Усуне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2000" dirty="0" err="1">
                <a:solidFill>
                  <a:srgbClr val="002060"/>
                </a:solidFill>
                <a:cs typeface="Arial" pitchFamily="34" charset="0"/>
              </a:rPr>
              <a:t>мовні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2000" dirty="0" err="1">
                <a:solidFill>
                  <a:srgbClr val="002060"/>
                </a:solidFill>
                <a:cs typeface="Arial" pitchFamily="34" charset="0"/>
              </a:rPr>
              <a:t>перепони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r>
              <a:rPr lang="ru-RU" altLang="ko-KR" sz="2000" dirty="0" err="1">
                <a:solidFill>
                  <a:srgbClr val="002060"/>
                </a:solidFill>
                <a:cs typeface="Arial" pitchFamily="34" charset="0"/>
              </a:rPr>
              <a:t>Бо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2000" dirty="0" err="1">
                <a:solidFill>
                  <a:srgbClr val="002060"/>
                </a:solidFill>
                <a:cs typeface="Arial" pitchFamily="34" charset="0"/>
              </a:rPr>
              <a:t>мови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 - </a:t>
            </a:r>
            <a:r>
              <a:rPr lang="ru-RU" altLang="ko-KR" sz="2000" dirty="0" err="1">
                <a:solidFill>
                  <a:srgbClr val="002060"/>
                </a:solidFill>
                <a:cs typeface="Arial" pitchFamily="34" charset="0"/>
              </a:rPr>
              <a:t>це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 квиток у </a:t>
            </a:r>
            <a:r>
              <a:rPr lang="ru-RU" altLang="ko-KR" sz="2000" dirty="0" smtClean="0">
                <a:solidFill>
                  <a:srgbClr val="002060"/>
                </a:solidFill>
                <a:cs typeface="Arial" pitchFamily="34" charset="0"/>
              </a:rPr>
              <a:t>СВІТ</a:t>
            </a:r>
          </a:p>
          <a:p>
            <a:r>
              <a:rPr lang="ru-RU" altLang="ko-KR" sz="2000" dirty="0" smtClean="0">
                <a:solidFill>
                  <a:srgbClr val="002060"/>
                </a:solidFill>
                <a:cs typeface="Arial" pitchFamily="34" charset="0"/>
              </a:rPr>
              <a:t>І 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для </a:t>
            </a:r>
            <a:r>
              <a:rPr lang="ru-RU" altLang="ko-KR" sz="2000" dirty="0" err="1">
                <a:solidFill>
                  <a:srgbClr val="002060"/>
                </a:solidFill>
                <a:cs typeface="Arial" pitchFamily="34" charset="0"/>
              </a:rPr>
              <a:t>можливостей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2000" dirty="0" err="1">
                <a:solidFill>
                  <a:srgbClr val="002060"/>
                </a:solidFill>
                <a:cs typeface="Arial" pitchFamily="34" charset="0"/>
              </a:rPr>
              <a:t>магніт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Як </a:t>
            </a:r>
            <a:r>
              <a:rPr lang="ru-RU" altLang="ko-KR" sz="2000" dirty="0" err="1">
                <a:solidFill>
                  <a:srgbClr val="002060"/>
                </a:solidFill>
                <a:cs typeface="Arial" pitchFamily="34" charset="0"/>
              </a:rPr>
              <a:t>кажуть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2000" dirty="0" err="1">
                <a:solidFill>
                  <a:srgbClr val="002060"/>
                </a:solidFill>
                <a:cs typeface="Arial" pitchFamily="34" charset="0"/>
              </a:rPr>
              <a:t>скільки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2000" dirty="0" err="1">
                <a:solidFill>
                  <a:srgbClr val="002060"/>
                </a:solidFill>
                <a:cs typeface="Arial" pitchFamily="34" charset="0"/>
              </a:rPr>
              <a:t>мов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2000" dirty="0" err="1">
                <a:solidFill>
                  <a:srgbClr val="002060"/>
                </a:solidFill>
                <a:cs typeface="Arial" pitchFamily="34" charset="0"/>
              </a:rPr>
              <a:t>ти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2000" dirty="0" err="1">
                <a:solidFill>
                  <a:srgbClr val="002060"/>
                </a:solidFill>
                <a:cs typeface="Arial" pitchFamily="34" charset="0"/>
              </a:rPr>
              <a:t>знаєш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altLang="ko-KR" sz="2000" dirty="0" err="1">
                <a:solidFill>
                  <a:srgbClr val="002060"/>
                </a:solidFill>
                <a:cs typeface="Arial" pitchFamily="34" charset="0"/>
              </a:rPr>
              <a:t>Стільки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 культур в </a:t>
            </a:r>
            <a:r>
              <a:rPr lang="ru-RU" altLang="ko-KR" sz="2000" dirty="0" err="1">
                <a:solidFill>
                  <a:srgbClr val="002060"/>
                </a:solidFill>
                <a:cs typeface="Arial" pitchFamily="34" charset="0"/>
              </a:rPr>
              <a:t>собі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ko-KR" sz="2000" dirty="0" err="1">
                <a:solidFill>
                  <a:srgbClr val="002060"/>
                </a:solidFill>
                <a:cs typeface="Arial" pitchFamily="34" charset="0"/>
              </a:rPr>
              <a:t>єднаєш</a:t>
            </a:r>
            <a:r>
              <a:rPr lang="ru-RU" altLang="ko-KR" sz="2000" dirty="0">
                <a:solidFill>
                  <a:srgbClr val="002060"/>
                </a:solidFill>
                <a:cs typeface="Arial" pitchFamily="34" charset="0"/>
              </a:rPr>
              <a:t>.</a:t>
            </a:r>
            <a:endParaRPr lang="en-US" altLang="ko-KR" sz="2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="" xmlns:a16="http://schemas.microsoft.com/office/drawing/2014/main" id="{5580563D-452F-43F3-85A8-EF05E4E778CF}"/>
              </a:ext>
            </a:extLst>
          </p:cNvPr>
          <p:cNvSpPr/>
          <p:nvPr/>
        </p:nvSpPr>
        <p:spPr>
          <a:xfrm>
            <a:off x="4867275" y="1665287"/>
            <a:ext cx="3456000" cy="187801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="" xmlns:a16="http://schemas.microsoft.com/office/drawing/2014/main" id="{10C88536-F0E6-4FD1-A269-0588144C2E90}"/>
              </a:ext>
            </a:extLst>
          </p:cNvPr>
          <p:cNvSpPr/>
          <p:nvPr/>
        </p:nvSpPr>
        <p:spPr>
          <a:xfrm>
            <a:off x="8241636" y="3543300"/>
            <a:ext cx="3456000" cy="2722562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6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10" r="13510"/>
          <a:stretch>
            <a:fillRect/>
          </a:stretch>
        </p:blipFill>
        <p:spPr>
          <a:xfrm>
            <a:off x="8461376" y="1934706"/>
            <a:ext cx="2997472" cy="4107184"/>
          </a:xfrm>
        </p:spPr>
      </p:pic>
      <p:pic>
        <p:nvPicPr>
          <p:cNvPr id="13" name="Рисунок 12"/>
          <p:cNvPicPr>
            <a:picLocks noGrp="1" noChangeAspect="1"/>
          </p:cNvPicPr>
          <p:nvPr>
            <p:ph type="pic" sz="quarter" idx="6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5720" y="1934706"/>
            <a:ext cx="2997472" cy="4107184"/>
          </a:xfrm>
        </p:spPr>
      </p:pic>
      <p:sp>
        <p:nvSpPr>
          <p:cNvPr id="14" name="직사각형 3">
            <a:extLst>
              <a:ext uri="{FF2B5EF4-FFF2-40B4-BE49-F238E27FC236}">
                <a16:creationId xmlns=""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271429" y="830500"/>
            <a:ext cx="6434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3600" dirty="0">
                <a:solidFill>
                  <a:schemeClr val="bg1"/>
                </a:solidFill>
                <a:cs typeface="Arial" pitchFamily="34" charset="0"/>
              </a:rPr>
              <a:t>Наш факультет </a:t>
            </a:r>
            <a:r>
              <a:rPr lang="ru-RU" altLang="ko-KR" sz="3600" dirty="0" err="1">
                <a:solidFill>
                  <a:schemeClr val="bg1"/>
                </a:solidFill>
                <a:cs typeface="Arial" pitchFamily="34" charset="0"/>
              </a:rPr>
              <a:t>вітає</a:t>
            </a:r>
            <a:r>
              <a:rPr lang="ru-RU" altLang="ko-KR" sz="3600" dirty="0">
                <a:solidFill>
                  <a:schemeClr val="bg1"/>
                </a:solidFill>
                <a:cs typeface="Arial" pitchFamily="34" charset="0"/>
              </a:rPr>
              <a:t> вас!</a:t>
            </a:r>
          </a:p>
        </p:txBody>
      </p:sp>
    </p:spTree>
    <p:extLst>
      <p:ext uri="{BB962C8B-B14F-4D97-AF65-F5344CB8AC3E}">
        <p14:creationId xmlns:p14="http://schemas.microsoft.com/office/powerpoint/2010/main" xmlns="" val="33712495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/>
          </p:cNvPr>
          <p:cNvSpPr txBox="1"/>
          <p:nvPr/>
        </p:nvSpPr>
        <p:spPr>
          <a:xfrm>
            <a:off x="304800" y="1657350"/>
            <a:ext cx="3644900" cy="46990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altLang="ko-KR" sz="3200" dirty="0" smtClean="0">
                <a:latin typeface="+mj-lt"/>
                <a:cs typeface="+mn-cs"/>
              </a:rPr>
              <a:t>Форма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altLang="ko-KR" sz="3200" dirty="0" smtClean="0">
                <a:latin typeface="+mj-lt"/>
                <a:cs typeface="+mn-cs"/>
              </a:rPr>
              <a:t>навчання</a:t>
            </a:r>
            <a:endParaRPr lang="en-US" altLang="ko-KR" sz="3200" dirty="0">
              <a:latin typeface="+mj-lt"/>
              <a:cs typeface="+mn-cs"/>
            </a:endParaRPr>
          </a:p>
        </p:txBody>
      </p:sp>
      <p:sp>
        <p:nvSpPr>
          <p:cNvPr id="17" name="직사각형 16">
            <a:extLst/>
          </p:cNvPr>
          <p:cNvSpPr/>
          <p:nvPr/>
        </p:nvSpPr>
        <p:spPr>
          <a:xfrm>
            <a:off x="2760536" y="1891506"/>
            <a:ext cx="5192712" cy="471487"/>
          </a:xfrm>
          <a:prstGeom prst="rect">
            <a:avLst/>
          </a:prstGeom>
          <a:noFill/>
        </p:spPr>
        <p:txBody>
          <a:bodyPr l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32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Вартість </a:t>
            </a:r>
            <a:r>
              <a:rPr lang="uk-UA" altLang="ko-KR" sz="32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одного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32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року </a:t>
            </a:r>
            <a:r>
              <a:rPr lang="uk-UA" altLang="ko-KR" sz="32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навчання</a:t>
            </a:r>
            <a:r>
              <a:rPr lang="uk-UA" altLang="ko-KR" sz="32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3200" b="1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грн</a:t>
            </a:r>
            <a:endParaRPr lang="en-US" altLang="ko-KR" sz="3200" b="1" dirty="0">
              <a:solidFill>
                <a:schemeClr val="bg1">
                  <a:lumMod val="9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450851" y="3827463"/>
            <a:ext cx="71447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+mn-lt"/>
              </a:rPr>
              <a:t>Денна			28110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atin typeface="+mn-lt"/>
              </a:rPr>
              <a:t>Заочна			</a:t>
            </a:r>
            <a:r>
              <a:rPr lang="uk-UA" sz="2800" b="1" dirty="0" smtClean="0">
                <a:latin typeface="+mn-lt"/>
              </a:rPr>
              <a:t>16260</a:t>
            </a:r>
            <a:r>
              <a:rPr lang="uk-UA" sz="2800" b="1" dirty="0">
                <a:latin typeface="+mn-lt"/>
              </a:rPr>
              <a:t>		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직사각형 3">
            <a:extLst/>
          </p:cNvPr>
          <p:cNvSpPr/>
          <p:nvPr/>
        </p:nvSpPr>
        <p:spPr>
          <a:xfrm>
            <a:off x="2760536" y="635399"/>
            <a:ext cx="104441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3600" b="1" dirty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ВАРТІСТЬ НАВЧАННЯ</a:t>
            </a:r>
            <a:endParaRPr lang="ko-KR" altLang="en-US" sz="3600" b="1" dirty="0">
              <a:solidFill>
                <a:schemeClr val="bg1">
                  <a:lumMod val="9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6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5320" y="1502440"/>
            <a:ext cx="4930775" cy="2863632"/>
          </a:xfr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8208468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6200" y="247650"/>
            <a:ext cx="171132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03513" y="927100"/>
            <a:ext cx="61483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КОНТАКТНА ІНФОРМАЦІЯ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4575" y="2665413"/>
            <a:ext cx="7261225" cy="3108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Сайт факультету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:        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fl.karazin.ua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Електронна пошта:     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  <a:hlinkClick r:id="rId3"/>
              </a:rPr>
              <a:t>vstup.fl@karazin.ua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                            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  <a:hlinkClick r:id="rId4"/>
              </a:rPr>
              <a:t>fl@karazin.ua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Телефони:                  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+380 (50) 9765 015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513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0" y="4214813"/>
            <a:ext cx="1219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/>
            <a:r>
              <a:rPr lang="uk-UA" altLang="ko-KR" sz="6000" b="1">
                <a:solidFill>
                  <a:schemeClr val="bg1"/>
                </a:solidFill>
              </a:rPr>
              <a:t>ДЯКУЄМО</a:t>
            </a:r>
          </a:p>
          <a:p>
            <a:pPr algn="ctr"/>
            <a:r>
              <a:rPr lang="uk-UA" altLang="ko-KR" sz="6000" b="1">
                <a:solidFill>
                  <a:schemeClr val="bg1"/>
                </a:solidFill>
              </a:rPr>
              <a:t>ЗА УВАГУ</a:t>
            </a:r>
            <a:endParaRPr lang="ko-KR" altLang="en-US" sz="6000" b="1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4" name="Rectangle 3">
            <a:extLst/>
          </p:cNvPr>
          <p:cNvSpPr/>
          <p:nvPr/>
        </p:nvSpPr>
        <p:spPr>
          <a:xfrm>
            <a:off x="0" y="4829175"/>
            <a:ext cx="3895725" cy="1166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/>
          </p:cNvPr>
          <p:cNvSpPr/>
          <p:nvPr/>
        </p:nvSpPr>
        <p:spPr>
          <a:xfrm>
            <a:off x="8296275" y="4829175"/>
            <a:ext cx="3895725" cy="1166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4013" y="1490663"/>
            <a:ext cx="171132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5268913" y="1652588"/>
            <a:ext cx="1443037" cy="1516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4343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150" y="1652588"/>
            <a:ext cx="1487488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46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8">
            <a:extLst>
              <a:ext uri="{FF2B5EF4-FFF2-40B4-BE49-F238E27FC236}">
                <a16:creationId xmlns="" xmlns:a16="http://schemas.microsoft.com/office/drawing/2014/main" id="{6C025F60-A8C7-4035-ADD2-49CFE4A7B8F4}"/>
              </a:ext>
            </a:extLst>
          </p:cNvPr>
          <p:cNvGrpSpPr/>
          <p:nvPr/>
        </p:nvGrpSpPr>
        <p:grpSpPr>
          <a:xfrm>
            <a:off x="3629223" y="2294407"/>
            <a:ext cx="1080120" cy="116632"/>
            <a:chOff x="4031940" y="0"/>
            <a:chExt cx="1080120" cy="116632"/>
          </a:xfrm>
        </p:grpSpPr>
        <p:sp>
          <p:nvSpPr>
            <p:cNvPr id="15" name="Rectangle 19">
              <a:extLst>
                <a:ext uri="{FF2B5EF4-FFF2-40B4-BE49-F238E27FC236}">
                  <a16:creationId xmlns="" xmlns:a16="http://schemas.microsoft.com/office/drawing/2014/main" id="{D4D20C4D-9D29-4A79-95AA-65078E592E82}"/>
                </a:ext>
              </a:extLst>
            </p:cNvPr>
            <p:cNvSpPr/>
            <p:nvPr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="" xmlns:a16="http://schemas.microsoft.com/office/drawing/2014/main" id="{4BFE09BC-3072-490B-A268-03AAE70B7323}"/>
                </a:ext>
              </a:extLst>
            </p:cNvPr>
            <p:cNvSpPr/>
            <p:nvPr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BDE6DA5-CC1D-4AA1-8A29-E2A9D7556F18}"/>
              </a:ext>
            </a:extLst>
          </p:cNvPr>
          <p:cNvSpPr/>
          <p:nvPr/>
        </p:nvSpPr>
        <p:spPr>
          <a:xfrm>
            <a:off x="397585" y="0"/>
            <a:ext cx="2520000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1D8D9BA-FF74-4D0B-8EA1-326AB1553EF9}"/>
              </a:ext>
            </a:extLst>
          </p:cNvPr>
          <p:cNvSpPr/>
          <p:nvPr/>
        </p:nvSpPr>
        <p:spPr>
          <a:xfrm>
            <a:off x="4175449" y="5957999"/>
            <a:ext cx="2520000" cy="896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8" r="6718"/>
          <a:stretch>
            <a:fillRect/>
          </a:stretch>
        </p:blipFill>
        <p:spPr/>
      </p:pic>
      <p:pic>
        <p:nvPicPr>
          <p:cNvPr id="2" name="Рисунок 1"/>
          <p:cNvPicPr>
            <a:picLocks noGrp="1" noChangeAspect="1"/>
          </p:cNvPicPr>
          <p:nvPr>
            <p:ph type="pic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31" r="17236"/>
          <a:stretch/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97" r="15155"/>
          <a:stretch/>
        </p:blipFill>
        <p:spPr>
          <a:xfrm>
            <a:off x="4169283" y="3870000"/>
            <a:ext cx="2526165" cy="2002318"/>
          </a:xfrm>
        </p:spPr>
      </p:pic>
      <p:pic>
        <p:nvPicPr>
          <p:cNvPr id="6" name="Рисунок 5"/>
          <p:cNvPicPr>
            <a:picLocks noGrp="1" noChangeAspect="1"/>
          </p:cNvPicPr>
          <p:nvPr>
            <p:ph type="pic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0" r="9830"/>
          <a:stretch>
            <a:fillRect/>
          </a:stretch>
        </p:blipFill>
        <p:spPr/>
      </p:pic>
      <p:sp>
        <p:nvSpPr>
          <p:cNvPr id="18" name="직사각형 3">
            <a:extLst>
              <a:ext uri="{FF2B5EF4-FFF2-40B4-BE49-F238E27FC236}">
                <a16:creationId xmlns=""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6695448" y="133723"/>
            <a:ext cx="4324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Харківського </a:t>
            </a:r>
            <a:r>
              <a:rPr lang="uk-UA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національного університету імені В. Н. Каразіна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="" xmlns:a16="http://schemas.microsoft.com/office/drawing/2014/main" id="{C7EB72D5-28A8-4AAC-A3F5-1B0827FFF174}"/>
              </a:ext>
            </a:extLst>
          </p:cNvPr>
          <p:cNvSpPr txBox="1">
            <a:spLocks/>
          </p:cNvSpPr>
          <p:nvPr/>
        </p:nvSpPr>
        <p:spPr>
          <a:xfrm>
            <a:off x="4709283" y="2780318"/>
            <a:ext cx="7365359" cy="67789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uk-UA" altLang="ko-KR" sz="2000" dirty="0">
                <a:solidFill>
                  <a:schemeClr val="accent6"/>
                </a:solidFill>
              </a:rPr>
              <a:t>Сучасні методи </a:t>
            </a:r>
            <a:r>
              <a:rPr lang="uk-UA" altLang="ko-KR" sz="2000" dirty="0" smtClean="0">
                <a:solidFill>
                  <a:schemeClr val="accent6"/>
                </a:solidFill>
              </a:rPr>
              <a:t>навчання.</a:t>
            </a:r>
          </a:p>
          <a:p>
            <a:pPr algn="r"/>
            <a:r>
              <a:rPr lang="uk-UA" altLang="ko-KR" sz="2000" dirty="0" smtClean="0">
                <a:solidFill>
                  <a:schemeClr val="accent6"/>
                </a:solidFill>
              </a:rPr>
              <a:t>Високий </a:t>
            </a:r>
            <a:r>
              <a:rPr lang="uk-UA" altLang="ko-KR" sz="2000" dirty="0">
                <a:solidFill>
                  <a:schemeClr val="accent6"/>
                </a:solidFill>
              </a:rPr>
              <a:t>рівень викладання,</a:t>
            </a:r>
          </a:p>
          <a:p>
            <a:pPr algn="r"/>
            <a:r>
              <a:rPr lang="uk-UA" altLang="ko-KR" sz="2000" dirty="0">
                <a:solidFill>
                  <a:schemeClr val="accent6"/>
                </a:solidFill>
              </a:rPr>
              <a:t>У дуже дружній атмосфері </a:t>
            </a:r>
            <a:endParaRPr lang="uk-UA" altLang="ko-KR" sz="2000" dirty="0" smtClean="0">
              <a:solidFill>
                <a:schemeClr val="accent6"/>
              </a:solidFill>
            </a:endParaRPr>
          </a:p>
          <a:p>
            <a:pPr algn="r"/>
            <a:r>
              <a:rPr lang="uk-UA" altLang="ko-KR" sz="2000" dirty="0" smtClean="0">
                <a:solidFill>
                  <a:schemeClr val="accent6"/>
                </a:solidFill>
              </a:rPr>
              <a:t>І </a:t>
            </a:r>
            <a:r>
              <a:rPr lang="uk-UA" altLang="ko-KR" sz="2000" dirty="0">
                <a:solidFill>
                  <a:schemeClr val="accent6"/>
                </a:solidFill>
              </a:rPr>
              <a:t>доброзичливій манері</a:t>
            </a:r>
          </a:p>
          <a:p>
            <a:pPr algn="r"/>
            <a:r>
              <a:rPr lang="uk-UA" altLang="ko-KR" sz="2000" dirty="0">
                <a:solidFill>
                  <a:schemeClr val="accent6"/>
                </a:solidFill>
              </a:rPr>
              <a:t>Вам допоможуть </a:t>
            </a:r>
            <a:r>
              <a:rPr lang="uk-UA" altLang="ko-KR" sz="2000" dirty="0" smtClean="0">
                <a:solidFill>
                  <a:schemeClr val="accent6"/>
                </a:solidFill>
              </a:rPr>
              <a:t>осягнути</a:t>
            </a:r>
          </a:p>
          <a:p>
            <a:pPr algn="r"/>
            <a:r>
              <a:rPr lang="uk-UA" altLang="ko-KR" sz="2000" dirty="0" smtClean="0">
                <a:solidFill>
                  <a:schemeClr val="accent6"/>
                </a:solidFill>
              </a:rPr>
              <a:t> </a:t>
            </a:r>
            <a:r>
              <a:rPr lang="uk-UA" altLang="ko-KR" sz="2000" dirty="0">
                <a:solidFill>
                  <a:schemeClr val="accent6"/>
                </a:solidFill>
              </a:rPr>
              <a:t>Ази професії й набути</a:t>
            </a:r>
          </a:p>
          <a:p>
            <a:pPr algn="r"/>
            <a:r>
              <a:rPr lang="uk-UA" altLang="ko-KR" sz="2000" dirty="0">
                <a:solidFill>
                  <a:schemeClr val="accent6"/>
                </a:solidFill>
              </a:rPr>
              <a:t>Знання і професійні вміння </a:t>
            </a:r>
            <a:endParaRPr lang="uk-UA" altLang="ko-KR" sz="2000" dirty="0" smtClean="0">
              <a:solidFill>
                <a:schemeClr val="accent6"/>
              </a:solidFill>
            </a:endParaRPr>
          </a:p>
          <a:p>
            <a:pPr algn="r"/>
            <a:r>
              <a:rPr lang="uk-UA" altLang="ko-KR" sz="2000" dirty="0" smtClean="0">
                <a:solidFill>
                  <a:schemeClr val="accent6"/>
                </a:solidFill>
              </a:rPr>
              <a:t>Поглибленого </a:t>
            </a:r>
            <a:r>
              <a:rPr lang="uk-UA" altLang="ko-KR" sz="2000" dirty="0">
                <a:solidFill>
                  <a:schemeClr val="accent6"/>
                </a:solidFill>
              </a:rPr>
              <a:t>розуміння.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0953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8317" y="1097903"/>
            <a:ext cx="2719605" cy="1813070"/>
          </a:xfrm>
        </p:spPr>
      </p:pic>
      <p:sp>
        <p:nvSpPr>
          <p:cNvPr id="35" name="Text Placeholder 10">
            <a:extLst>
              <a:ext uri="{FF2B5EF4-FFF2-40B4-BE49-F238E27FC236}">
                <a16:creationId xmlns=""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5652791" y="2327916"/>
            <a:ext cx="2934708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endParaRPr lang="ru-RU" altLang="ko-KR" sz="2800" b="1" dirty="0">
              <a:solidFill>
                <a:schemeClr val="accent3"/>
              </a:solidFill>
              <a:cs typeface="Arial" pitchFamily="34" charset="0"/>
            </a:endParaRPr>
          </a:p>
          <a:p>
            <a:pPr marL="0" indent="0" algn="r">
              <a:lnSpc>
                <a:spcPct val="110000"/>
              </a:lnSpc>
              <a:buNone/>
            </a:pPr>
            <a:endParaRPr lang="uk-UA" altLang="ko-KR" sz="2800" b="1" dirty="0" smtClean="0">
              <a:solidFill>
                <a:schemeClr val="accent3"/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44" r="30044"/>
          <a:stretch>
            <a:fillRect/>
          </a:stretch>
        </p:blipFill>
        <p:spPr/>
      </p:pic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81" b="5181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93" r="24793"/>
          <a:stretch>
            <a:fillRect/>
          </a:stretch>
        </p:blipFill>
        <p:spPr/>
      </p:pic>
      <p:sp>
        <p:nvSpPr>
          <p:cNvPr id="12" name="텍스트 개체 틀 37">
            <a:extLst>
              <a:ext uri="{FF2B5EF4-FFF2-40B4-BE49-F238E27FC236}">
                <a16:creationId xmlns="" xmlns:a16="http://schemas.microsoft.com/office/drawing/2014/main" id="{F2AF0089-CCD8-4710-858F-87A4FA9F4E47}"/>
              </a:ext>
            </a:extLst>
          </p:cNvPr>
          <p:cNvSpPr txBox="1">
            <a:spLocks/>
          </p:cNvSpPr>
          <p:nvPr/>
        </p:nvSpPr>
        <p:spPr>
          <a:xfrm>
            <a:off x="1266819" y="2456348"/>
            <a:ext cx="6623589" cy="5578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altLang="ko-KR" sz="1600" b="1" dirty="0">
                <a:solidFill>
                  <a:schemeClr val="accent6"/>
                </a:solidFill>
              </a:rPr>
              <a:t>Німецька мова та англійська.</a:t>
            </a:r>
          </a:p>
          <a:p>
            <a:pPr marL="0" indent="0">
              <a:buNone/>
            </a:pPr>
            <a:r>
              <a:rPr lang="uk-UA" altLang="ko-KR" sz="1600" b="1" dirty="0">
                <a:solidFill>
                  <a:schemeClr val="accent6"/>
                </a:solidFill>
              </a:rPr>
              <a:t>Французька мова, італійська.</a:t>
            </a:r>
          </a:p>
          <a:p>
            <a:pPr marL="0" indent="0">
              <a:buNone/>
            </a:pPr>
            <a:r>
              <a:rPr lang="uk-UA" altLang="ko-KR" sz="1600" b="1" dirty="0">
                <a:solidFill>
                  <a:schemeClr val="accent6"/>
                </a:solidFill>
              </a:rPr>
              <a:t>Іспанська та китайська теж </a:t>
            </a:r>
          </a:p>
          <a:p>
            <a:pPr marL="0" indent="0">
              <a:buNone/>
            </a:pPr>
            <a:r>
              <a:rPr lang="uk-UA" altLang="ko-KR" sz="1600" b="1" dirty="0">
                <a:solidFill>
                  <a:schemeClr val="accent6"/>
                </a:solidFill>
              </a:rPr>
              <a:t>Вам пропонують світ без меж.</a:t>
            </a:r>
          </a:p>
          <a:p>
            <a:pPr marL="0" indent="0">
              <a:buNone/>
            </a:pPr>
            <a:r>
              <a:rPr lang="uk-UA" altLang="ko-KR" sz="1600" b="1" dirty="0">
                <a:solidFill>
                  <a:schemeClr val="accent6"/>
                </a:solidFill>
              </a:rPr>
              <a:t>Японську можна ще вивчати. </a:t>
            </a:r>
          </a:p>
          <a:p>
            <a:pPr marL="0" indent="0">
              <a:buNone/>
            </a:pPr>
            <a:r>
              <a:rPr lang="uk-UA" altLang="ko-KR" sz="1600" b="1" dirty="0">
                <a:solidFill>
                  <a:schemeClr val="accent6"/>
                </a:solidFill>
              </a:rPr>
              <a:t>Якщо до неї схильність мати.</a:t>
            </a:r>
          </a:p>
          <a:p>
            <a:pPr marL="0" indent="0">
              <a:buNone/>
            </a:pPr>
            <a:r>
              <a:rPr lang="uk-UA" altLang="ko-KR" sz="1600" b="1" dirty="0">
                <a:solidFill>
                  <a:schemeClr val="accent6"/>
                </a:solidFill>
              </a:rPr>
              <a:t>Станьте експертами у двох </a:t>
            </a:r>
          </a:p>
          <a:p>
            <a:pPr marL="0" indent="0">
              <a:buNone/>
            </a:pPr>
            <a:r>
              <a:rPr lang="uk-UA" altLang="ko-KR" sz="1600" b="1" dirty="0">
                <a:solidFill>
                  <a:schemeClr val="accent6"/>
                </a:solidFill>
              </a:rPr>
              <a:t>Чи навіть фахівцями з трьох</a:t>
            </a:r>
          </a:p>
          <a:p>
            <a:pPr marL="0" indent="0">
              <a:buNone/>
            </a:pPr>
            <a:r>
              <a:rPr lang="uk-UA" altLang="ko-KR" sz="1600" b="1" dirty="0">
                <a:solidFill>
                  <a:schemeClr val="accent6"/>
                </a:solidFill>
              </a:rPr>
              <a:t>З цих іноземних мов, обравши </a:t>
            </a:r>
          </a:p>
          <a:p>
            <a:pPr marL="0" indent="0">
              <a:buNone/>
            </a:pPr>
            <a:r>
              <a:rPr lang="uk-UA" altLang="ko-KR" sz="1600" b="1" dirty="0">
                <a:solidFill>
                  <a:schemeClr val="accent6"/>
                </a:solidFill>
              </a:rPr>
              <a:t>їх для себе, і їх пізнавши.</a:t>
            </a:r>
          </a:p>
        </p:txBody>
      </p:sp>
    </p:spTree>
    <p:extLst>
      <p:ext uri="{BB962C8B-B14F-4D97-AF65-F5344CB8AC3E}">
        <p14:creationId xmlns:p14="http://schemas.microsoft.com/office/powerpoint/2010/main" xmlns="" val="24483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7140712F-FC83-445F-B944-5EB1E598C9AE}"/>
              </a:ext>
            </a:extLst>
          </p:cNvPr>
          <p:cNvGrpSpPr/>
          <p:nvPr/>
        </p:nvGrpSpPr>
        <p:grpSpPr>
          <a:xfrm>
            <a:off x="4202404" y="2155680"/>
            <a:ext cx="5012892" cy="876040"/>
            <a:chOff x="6626470" y="1884559"/>
            <a:chExt cx="5012892" cy="87604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9311264-372A-4326-97EC-9A0EC55610B4}"/>
                </a:ext>
              </a:extLst>
            </p:cNvPr>
            <p:cNvSpPr txBox="1"/>
            <p:nvPr/>
          </p:nvSpPr>
          <p:spPr>
            <a:xfrm>
              <a:off x="6839171" y="2483600"/>
              <a:ext cx="4722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A38BD834-09E2-46F2-89F6-8B322FC08232}"/>
                </a:ext>
              </a:extLst>
            </p:cNvPr>
            <p:cNvSpPr txBox="1"/>
            <p:nvPr/>
          </p:nvSpPr>
          <p:spPr>
            <a:xfrm>
              <a:off x="7454630" y="1915336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Освітні програми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2BB98E8-4C33-44A6-AA84-C24039CCFA6F}"/>
                </a:ext>
              </a:extLst>
            </p:cNvPr>
            <p:cNvSpPr txBox="1"/>
            <p:nvPr/>
          </p:nvSpPr>
          <p:spPr>
            <a:xfrm>
              <a:off x="6626470" y="1884559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FC34C18B-00FD-416B-BB1A-ADF93EDF3F3B}"/>
              </a:ext>
            </a:extLst>
          </p:cNvPr>
          <p:cNvGrpSpPr/>
          <p:nvPr/>
        </p:nvGrpSpPr>
        <p:grpSpPr>
          <a:xfrm>
            <a:off x="4202404" y="3622189"/>
            <a:ext cx="5012892" cy="851409"/>
            <a:chOff x="6626470" y="3048182"/>
            <a:chExt cx="5012892" cy="85140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C78A5D7-01DA-4270-B210-34E6FA47678F}"/>
                </a:ext>
              </a:extLst>
            </p:cNvPr>
            <p:cNvSpPr txBox="1"/>
            <p:nvPr/>
          </p:nvSpPr>
          <p:spPr>
            <a:xfrm>
              <a:off x="6839171" y="3622592"/>
              <a:ext cx="4722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Бакалаврський рівень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9BF85FC-CB9F-48CC-97AD-24B8EB0149E1}"/>
                </a:ext>
              </a:extLst>
            </p:cNvPr>
            <p:cNvSpPr txBox="1"/>
            <p:nvPr/>
          </p:nvSpPr>
          <p:spPr>
            <a:xfrm>
              <a:off x="7454630" y="3078959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Умови вступу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2E1452F-F7C5-4578-B19C-4A14A1B26C8B}"/>
                </a:ext>
              </a:extLst>
            </p:cNvPr>
            <p:cNvSpPr txBox="1"/>
            <p:nvPr/>
          </p:nvSpPr>
          <p:spPr>
            <a:xfrm>
              <a:off x="6626470" y="3048182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60C3BA0C-6C6D-4734-A5DA-5BF5FF9719BC}"/>
              </a:ext>
            </a:extLst>
          </p:cNvPr>
          <p:cNvGrpSpPr/>
          <p:nvPr/>
        </p:nvGrpSpPr>
        <p:grpSpPr>
          <a:xfrm>
            <a:off x="4202404" y="5064066"/>
            <a:ext cx="5012892" cy="826778"/>
            <a:chOff x="6626470" y="4211805"/>
            <a:chExt cx="5012892" cy="82677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1637828-380D-4ECF-8370-65FACB7001D9}"/>
                </a:ext>
              </a:extLst>
            </p:cNvPr>
            <p:cNvSpPr txBox="1"/>
            <p:nvPr/>
          </p:nvSpPr>
          <p:spPr>
            <a:xfrm>
              <a:off x="6839171" y="4761584"/>
              <a:ext cx="4722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Магістерський рівень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6F76D16D-BF18-43EF-9AF7-F44F3D563A0E}"/>
                </a:ext>
              </a:extLst>
            </p:cNvPr>
            <p:cNvSpPr txBox="1"/>
            <p:nvPr/>
          </p:nvSpPr>
          <p:spPr>
            <a:xfrm>
              <a:off x="7454630" y="4242582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uk-UA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Умови вступу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09C452E-68D3-4C74-8A4E-0EBFDEF40F5D}"/>
                </a:ext>
              </a:extLst>
            </p:cNvPr>
            <p:cNvSpPr txBox="1"/>
            <p:nvPr/>
          </p:nvSpPr>
          <p:spPr>
            <a:xfrm>
              <a:off x="6626470" y="4211805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4E5E848E-A974-439C-AFED-596F42435111}"/>
              </a:ext>
            </a:extLst>
          </p:cNvPr>
          <p:cNvGrpSpPr/>
          <p:nvPr/>
        </p:nvGrpSpPr>
        <p:grpSpPr>
          <a:xfrm>
            <a:off x="4202404" y="720936"/>
            <a:ext cx="5012892" cy="584775"/>
            <a:chOff x="6626470" y="720936"/>
            <a:chExt cx="5012892" cy="584775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07582D1-C7E7-41E1-BF7A-D9460BAE7556}"/>
                </a:ext>
              </a:extLst>
            </p:cNvPr>
            <p:cNvSpPr txBox="1"/>
            <p:nvPr/>
          </p:nvSpPr>
          <p:spPr>
            <a:xfrm>
              <a:off x="7454630" y="751713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uk-UA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Структура факультету</a:t>
              </a:r>
              <a:endParaRPr lang="uk-UA" altLang="ko-KR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9D53A5A-B18B-4EDC-BA10-843AF3775AB4}"/>
                </a:ext>
              </a:extLst>
            </p:cNvPr>
            <p:cNvSpPr txBox="1"/>
            <p:nvPr/>
          </p:nvSpPr>
          <p:spPr>
            <a:xfrm>
              <a:off x="6626470" y="720936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0" y="0"/>
            <a:ext cx="3211286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D669105-CB0F-4983-99E6-A80C8B66427F}"/>
              </a:ext>
            </a:extLst>
          </p:cNvPr>
          <p:cNvSpPr txBox="1"/>
          <p:nvPr/>
        </p:nvSpPr>
        <p:spPr>
          <a:xfrm rot="16200000">
            <a:off x="9878788" y="4042711"/>
            <a:ext cx="32766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4400" b="1" spc="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ЗМІСТ</a:t>
            </a:r>
            <a:endParaRPr lang="ko-KR" altLang="en-US" sz="44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0559" y="429634"/>
            <a:ext cx="1711250" cy="1788566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883474" y="592282"/>
            <a:ext cx="1444337" cy="1517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754" y="592282"/>
            <a:ext cx="1488601" cy="14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: 도형 16">
            <a:extLst>
              <a:ext uri="{FF2B5EF4-FFF2-40B4-BE49-F238E27FC236}">
                <a16:creationId xmlns="" xmlns:a16="http://schemas.microsoft.com/office/drawing/2014/main" id="{3204CE1A-7D1C-4C60-B0E6-9B2023364081}"/>
              </a:ext>
            </a:extLst>
          </p:cNvPr>
          <p:cNvSpPr>
            <a:spLocks noChangeAspect="1"/>
          </p:cNvSpPr>
          <p:nvPr/>
        </p:nvSpPr>
        <p:spPr>
          <a:xfrm>
            <a:off x="-73880" y="1512555"/>
            <a:ext cx="2399364" cy="2698677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4224302" y="1465832"/>
            <a:ext cx="8302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СТРУКТУРА ФАКУЛЬТЕТУ</a:t>
            </a:r>
            <a:endParaRPr lang="ko-KR" altLang="en-US" sz="3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E5F208-4FF9-45B9-8E27-E2A19B4D45E8}"/>
              </a:ext>
            </a:extLst>
          </p:cNvPr>
          <p:cNvSpPr/>
          <p:nvPr/>
        </p:nvSpPr>
        <p:spPr>
          <a:xfrm>
            <a:off x="3380197" y="1282274"/>
            <a:ext cx="8544671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직사각형 22">
            <a:extLst>
              <a:ext uri="{FF2B5EF4-FFF2-40B4-BE49-F238E27FC236}">
                <a16:creationId xmlns="" xmlns:a16="http://schemas.microsoft.com/office/drawing/2014/main" id="{F154CAEB-00DE-41E5-AC97-92F616653EB8}"/>
              </a:ext>
            </a:extLst>
          </p:cNvPr>
          <p:cNvSpPr/>
          <p:nvPr/>
        </p:nvSpPr>
        <p:spPr>
          <a:xfrm>
            <a:off x="4224301" y="2357438"/>
            <a:ext cx="7548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англійської філології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німецької філології та перекладу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романської філології та перекладу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перекладознавства імені М. Лукаша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східних мов та міжкультурної комунікації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методики та практики викладання іноземної мови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англійської мови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німецької та  французької та мов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кафедра  ділової іноземної мови та перекладу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660CB93A-C070-4D26-95D3-8D75E7E5C3AF}"/>
              </a:ext>
            </a:extLst>
          </p:cNvPr>
          <p:cNvSpPr/>
          <p:nvPr/>
        </p:nvSpPr>
        <p:spPr>
          <a:xfrm rot="20329094">
            <a:off x="2301517" y="4814125"/>
            <a:ext cx="1313719" cy="1889023"/>
          </a:xfrm>
          <a:custGeom>
            <a:avLst/>
            <a:gdLst>
              <a:gd name="connsiteX0" fmla="*/ 695461 w 1313719"/>
              <a:gd name="connsiteY0" fmla="*/ 52104 h 1889023"/>
              <a:gd name="connsiteX1" fmla="*/ 756028 w 1313719"/>
              <a:gd name="connsiteY1" fmla="*/ 143479 h 1889023"/>
              <a:gd name="connsiteX2" fmla="*/ 756028 w 1313719"/>
              <a:gd name="connsiteY2" fmla="*/ 581374 h 1889023"/>
              <a:gd name="connsiteX3" fmla="*/ 656860 w 1313719"/>
              <a:gd name="connsiteY3" fmla="*/ 680542 h 1889023"/>
              <a:gd name="connsiteX4" fmla="*/ 557693 w 1313719"/>
              <a:gd name="connsiteY4" fmla="*/ 581374 h 1889023"/>
              <a:gd name="connsiteX5" fmla="*/ 557693 w 1313719"/>
              <a:gd name="connsiteY5" fmla="*/ 143479 h 1889023"/>
              <a:gd name="connsiteX6" fmla="*/ 656861 w 1313719"/>
              <a:gd name="connsiteY6" fmla="*/ 44311 h 1889023"/>
              <a:gd name="connsiteX7" fmla="*/ 695461 w 1313719"/>
              <a:gd name="connsiteY7" fmla="*/ 52104 h 1889023"/>
              <a:gd name="connsiteX8" fmla="*/ 914790 w 1313719"/>
              <a:gd name="connsiteY8" fmla="*/ 24077 h 1889023"/>
              <a:gd name="connsiteX9" fmla="*/ 1313719 w 1313719"/>
              <a:gd name="connsiteY9" fmla="*/ 574253 h 1889023"/>
              <a:gd name="connsiteX10" fmla="*/ 1313719 w 1313719"/>
              <a:gd name="connsiteY10" fmla="*/ 934013 h 1889023"/>
              <a:gd name="connsiteX11" fmla="*/ 943645 w 1313719"/>
              <a:gd name="connsiteY11" fmla="*/ 1889023 h 1889023"/>
              <a:gd name="connsiteX12" fmla="*/ 903 w 1313719"/>
              <a:gd name="connsiteY12" fmla="*/ 1523703 h 1889023"/>
              <a:gd name="connsiteX13" fmla="*/ 2 w 1313719"/>
              <a:gd name="connsiteY13" fmla="*/ 1514763 h 1889023"/>
              <a:gd name="connsiteX14" fmla="*/ 2 w 1313719"/>
              <a:gd name="connsiteY14" fmla="*/ 946345 h 1889023"/>
              <a:gd name="connsiteX15" fmla="*/ 0 w 1313719"/>
              <a:gd name="connsiteY15" fmla="*/ 946345 h 1889023"/>
              <a:gd name="connsiteX16" fmla="*/ 0 w 1313719"/>
              <a:gd name="connsiteY16" fmla="*/ 574253 h 1889023"/>
              <a:gd name="connsiteX17" fmla="*/ 507032 w 1313719"/>
              <a:gd name="connsiteY17" fmla="*/ 0 h 1889023"/>
              <a:gd name="connsiteX18" fmla="*/ 507032 w 1313719"/>
              <a:gd name="connsiteY18" fmla="*/ 758051 h 1889023"/>
              <a:gd name="connsiteX19" fmla="*/ 601651 w 1313719"/>
              <a:gd name="connsiteY19" fmla="*/ 882932 h 1889023"/>
              <a:gd name="connsiteX20" fmla="*/ 601651 w 1313719"/>
              <a:gd name="connsiteY20" fmla="*/ 1148096 h 1889023"/>
              <a:gd name="connsiteX21" fmla="*/ 659159 w 1313719"/>
              <a:gd name="connsiteY21" fmla="*/ 1205606 h 1889023"/>
              <a:gd name="connsiteX22" fmla="*/ 716669 w 1313719"/>
              <a:gd name="connsiteY22" fmla="*/ 1148096 h 1889023"/>
              <a:gd name="connsiteX23" fmla="*/ 716669 w 1313719"/>
              <a:gd name="connsiteY23" fmla="*/ 883114 h 1889023"/>
              <a:gd name="connsiteX24" fmla="*/ 811872 w 1313719"/>
              <a:gd name="connsiteY24" fmla="*/ 758051 h 1889023"/>
              <a:gd name="connsiteX25" fmla="*/ 811873 w 1313719"/>
              <a:gd name="connsiteY25" fmla="*/ 791 h 1889023"/>
              <a:gd name="connsiteX26" fmla="*/ 914790 w 1313719"/>
              <a:gd name="connsiteY26" fmla="*/ 24077 h 18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3719" h="1889023">
                <a:moveTo>
                  <a:pt x="695461" y="52104"/>
                </a:moveTo>
                <a:cubicBezTo>
                  <a:pt x="731054" y="67158"/>
                  <a:pt x="756028" y="102402"/>
                  <a:pt x="756028" y="143479"/>
                </a:cubicBezTo>
                <a:lnTo>
                  <a:pt x="756028" y="581374"/>
                </a:lnTo>
                <a:cubicBezTo>
                  <a:pt x="756028" y="636143"/>
                  <a:pt x="711629" y="680542"/>
                  <a:pt x="656860" y="680542"/>
                </a:cubicBezTo>
                <a:cubicBezTo>
                  <a:pt x="602092" y="680542"/>
                  <a:pt x="557693" y="636143"/>
                  <a:pt x="557693" y="581374"/>
                </a:cubicBezTo>
                <a:lnTo>
                  <a:pt x="557693" y="143479"/>
                </a:lnTo>
                <a:cubicBezTo>
                  <a:pt x="557693" y="88710"/>
                  <a:pt x="602091" y="44311"/>
                  <a:pt x="656861" y="44311"/>
                </a:cubicBezTo>
                <a:cubicBezTo>
                  <a:pt x="670553" y="44311"/>
                  <a:pt x="683597" y="47086"/>
                  <a:pt x="695461" y="52104"/>
                </a:cubicBezTo>
                <a:close/>
                <a:moveTo>
                  <a:pt x="914790" y="24077"/>
                </a:moveTo>
                <a:cubicBezTo>
                  <a:pt x="1146436" y="99467"/>
                  <a:pt x="1313719" y="317325"/>
                  <a:pt x="1313719" y="574253"/>
                </a:cubicBezTo>
                <a:lnTo>
                  <a:pt x="1313719" y="934013"/>
                </a:lnTo>
                <a:lnTo>
                  <a:pt x="943645" y="1889023"/>
                </a:lnTo>
                <a:lnTo>
                  <a:pt x="903" y="1523703"/>
                </a:lnTo>
                <a:lnTo>
                  <a:pt x="2" y="1514763"/>
                </a:lnTo>
                <a:lnTo>
                  <a:pt x="2" y="946345"/>
                </a:lnTo>
                <a:lnTo>
                  <a:pt x="0" y="946345"/>
                </a:lnTo>
                <a:lnTo>
                  <a:pt x="0" y="574253"/>
                </a:lnTo>
                <a:cubicBezTo>
                  <a:pt x="0" y="278824"/>
                  <a:pt x="221172" y="35057"/>
                  <a:pt x="507032" y="0"/>
                </a:cubicBezTo>
                <a:lnTo>
                  <a:pt x="507032" y="758051"/>
                </a:lnTo>
                <a:cubicBezTo>
                  <a:pt x="507032" y="817622"/>
                  <a:pt x="546943" y="867870"/>
                  <a:pt x="601651" y="882932"/>
                </a:cubicBezTo>
                <a:lnTo>
                  <a:pt x="601651" y="1148096"/>
                </a:lnTo>
                <a:cubicBezTo>
                  <a:pt x="601651" y="1179857"/>
                  <a:pt x="627398" y="1205606"/>
                  <a:pt x="659159" y="1205606"/>
                </a:cubicBezTo>
                <a:cubicBezTo>
                  <a:pt x="690922" y="1205605"/>
                  <a:pt x="716669" y="1179857"/>
                  <a:pt x="716669" y="1148096"/>
                </a:cubicBezTo>
                <a:lnTo>
                  <a:pt x="716669" y="883114"/>
                </a:lnTo>
                <a:cubicBezTo>
                  <a:pt x="771673" y="868232"/>
                  <a:pt x="811873" y="817836"/>
                  <a:pt x="811872" y="758051"/>
                </a:cubicBezTo>
                <a:lnTo>
                  <a:pt x="811873" y="791"/>
                </a:lnTo>
                <a:cubicBezTo>
                  <a:pt x="847292" y="5445"/>
                  <a:pt x="881698" y="13307"/>
                  <a:pt x="914790" y="240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62B9408-0E29-4C00-AEE8-982DA41DD31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716297" y="328586"/>
            <a:ext cx="8716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6"/>
                </a:solidFill>
              </a:rPr>
              <a:t>ФАКУЛЬТЕТ ІНОЗЕМНИХ МОВ</a:t>
            </a:r>
            <a:endParaRPr lang="ko-KR" altLang="en-US" sz="3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823" y="498408"/>
            <a:ext cx="2793536" cy="2767306"/>
          </a:xfrm>
          <a:prstGeom prst="rect">
            <a:avLst/>
          </a:prstGeom>
          <a:effectLst>
            <a:glow rad="101600">
              <a:schemeClr val="tx1">
                <a:lumMod val="90000"/>
                <a:lumOff val="1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: 도형 16">
            <a:extLst>
              <a:ext uri="{FF2B5EF4-FFF2-40B4-BE49-F238E27FC236}">
                <a16:creationId xmlns="" xmlns:a16="http://schemas.microsoft.com/office/drawing/2014/main" id="{3204CE1A-7D1C-4C60-B0E6-9B2023364081}"/>
              </a:ext>
            </a:extLst>
          </p:cNvPr>
          <p:cNvSpPr>
            <a:spLocks noChangeAspect="1"/>
          </p:cNvSpPr>
          <p:nvPr/>
        </p:nvSpPr>
        <p:spPr>
          <a:xfrm>
            <a:off x="-73880" y="1512555"/>
            <a:ext cx="2399364" cy="2698677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4224302" y="1465832"/>
            <a:ext cx="8302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БАКАЛАВР / МАГІСТР</a:t>
            </a:r>
            <a:endParaRPr lang="ko-KR" altLang="en-US" sz="3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E5F208-4FF9-45B9-8E27-E2A19B4D45E8}"/>
              </a:ext>
            </a:extLst>
          </p:cNvPr>
          <p:cNvSpPr/>
          <p:nvPr/>
        </p:nvSpPr>
        <p:spPr>
          <a:xfrm>
            <a:off x="3380197" y="1282274"/>
            <a:ext cx="8544671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직사각형 22">
            <a:extLst>
              <a:ext uri="{FF2B5EF4-FFF2-40B4-BE49-F238E27FC236}">
                <a16:creationId xmlns="" xmlns:a16="http://schemas.microsoft.com/office/drawing/2014/main" id="{F154CAEB-00DE-41E5-AC97-92F616653EB8}"/>
              </a:ext>
            </a:extLst>
          </p:cNvPr>
          <p:cNvSpPr/>
          <p:nvPr/>
        </p:nvSpPr>
        <p:spPr>
          <a:xfrm>
            <a:off x="4224301" y="2357438"/>
            <a:ext cx="75485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uk-UA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Денна форма навчання </a:t>
            </a:r>
            <a:endParaRPr lang="en-US" altLang="ko-K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Заочна форма навчання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Паралельна форма навчання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uk-UA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Друга вища 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660CB93A-C070-4D26-95D3-8D75E7E5C3AF}"/>
              </a:ext>
            </a:extLst>
          </p:cNvPr>
          <p:cNvSpPr/>
          <p:nvPr/>
        </p:nvSpPr>
        <p:spPr>
          <a:xfrm rot="20329094">
            <a:off x="2301517" y="4814125"/>
            <a:ext cx="1313719" cy="1889023"/>
          </a:xfrm>
          <a:custGeom>
            <a:avLst/>
            <a:gdLst>
              <a:gd name="connsiteX0" fmla="*/ 695461 w 1313719"/>
              <a:gd name="connsiteY0" fmla="*/ 52104 h 1889023"/>
              <a:gd name="connsiteX1" fmla="*/ 756028 w 1313719"/>
              <a:gd name="connsiteY1" fmla="*/ 143479 h 1889023"/>
              <a:gd name="connsiteX2" fmla="*/ 756028 w 1313719"/>
              <a:gd name="connsiteY2" fmla="*/ 581374 h 1889023"/>
              <a:gd name="connsiteX3" fmla="*/ 656860 w 1313719"/>
              <a:gd name="connsiteY3" fmla="*/ 680542 h 1889023"/>
              <a:gd name="connsiteX4" fmla="*/ 557693 w 1313719"/>
              <a:gd name="connsiteY4" fmla="*/ 581374 h 1889023"/>
              <a:gd name="connsiteX5" fmla="*/ 557693 w 1313719"/>
              <a:gd name="connsiteY5" fmla="*/ 143479 h 1889023"/>
              <a:gd name="connsiteX6" fmla="*/ 656861 w 1313719"/>
              <a:gd name="connsiteY6" fmla="*/ 44311 h 1889023"/>
              <a:gd name="connsiteX7" fmla="*/ 695461 w 1313719"/>
              <a:gd name="connsiteY7" fmla="*/ 52104 h 1889023"/>
              <a:gd name="connsiteX8" fmla="*/ 914790 w 1313719"/>
              <a:gd name="connsiteY8" fmla="*/ 24077 h 1889023"/>
              <a:gd name="connsiteX9" fmla="*/ 1313719 w 1313719"/>
              <a:gd name="connsiteY9" fmla="*/ 574253 h 1889023"/>
              <a:gd name="connsiteX10" fmla="*/ 1313719 w 1313719"/>
              <a:gd name="connsiteY10" fmla="*/ 934013 h 1889023"/>
              <a:gd name="connsiteX11" fmla="*/ 943645 w 1313719"/>
              <a:gd name="connsiteY11" fmla="*/ 1889023 h 1889023"/>
              <a:gd name="connsiteX12" fmla="*/ 903 w 1313719"/>
              <a:gd name="connsiteY12" fmla="*/ 1523703 h 1889023"/>
              <a:gd name="connsiteX13" fmla="*/ 2 w 1313719"/>
              <a:gd name="connsiteY13" fmla="*/ 1514763 h 1889023"/>
              <a:gd name="connsiteX14" fmla="*/ 2 w 1313719"/>
              <a:gd name="connsiteY14" fmla="*/ 946345 h 1889023"/>
              <a:gd name="connsiteX15" fmla="*/ 0 w 1313719"/>
              <a:gd name="connsiteY15" fmla="*/ 946345 h 1889023"/>
              <a:gd name="connsiteX16" fmla="*/ 0 w 1313719"/>
              <a:gd name="connsiteY16" fmla="*/ 574253 h 1889023"/>
              <a:gd name="connsiteX17" fmla="*/ 507032 w 1313719"/>
              <a:gd name="connsiteY17" fmla="*/ 0 h 1889023"/>
              <a:gd name="connsiteX18" fmla="*/ 507032 w 1313719"/>
              <a:gd name="connsiteY18" fmla="*/ 758051 h 1889023"/>
              <a:gd name="connsiteX19" fmla="*/ 601651 w 1313719"/>
              <a:gd name="connsiteY19" fmla="*/ 882932 h 1889023"/>
              <a:gd name="connsiteX20" fmla="*/ 601651 w 1313719"/>
              <a:gd name="connsiteY20" fmla="*/ 1148096 h 1889023"/>
              <a:gd name="connsiteX21" fmla="*/ 659159 w 1313719"/>
              <a:gd name="connsiteY21" fmla="*/ 1205606 h 1889023"/>
              <a:gd name="connsiteX22" fmla="*/ 716669 w 1313719"/>
              <a:gd name="connsiteY22" fmla="*/ 1148096 h 1889023"/>
              <a:gd name="connsiteX23" fmla="*/ 716669 w 1313719"/>
              <a:gd name="connsiteY23" fmla="*/ 883114 h 1889023"/>
              <a:gd name="connsiteX24" fmla="*/ 811872 w 1313719"/>
              <a:gd name="connsiteY24" fmla="*/ 758051 h 1889023"/>
              <a:gd name="connsiteX25" fmla="*/ 811873 w 1313719"/>
              <a:gd name="connsiteY25" fmla="*/ 791 h 1889023"/>
              <a:gd name="connsiteX26" fmla="*/ 914790 w 1313719"/>
              <a:gd name="connsiteY26" fmla="*/ 24077 h 18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3719" h="1889023">
                <a:moveTo>
                  <a:pt x="695461" y="52104"/>
                </a:moveTo>
                <a:cubicBezTo>
                  <a:pt x="731054" y="67158"/>
                  <a:pt x="756028" y="102402"/>
                  <a:pt x="756028" y="143479"/>
                </a:cubicBezTo>
                <a:lnTo>
                  <a:pt x="756028" y="581374"/>
                </a:lnTo>
                <a:cubicBezTo>
                  <a:pt x="756028" y="636143"/>
                  <a:pt x="711629" y="680542"/>
                  <a:pt x="656860" y="680542"/>
                </a:cubicBezTo>
                <a:cubicBezTo>
                  <a:pt x="602092" y="680542"/>
                  <a:pt x="557693" y="636143"/>
                  <a:pt x="557693" y="581374"/>
                </a:cubicBezTo>
                <a:lnTo>
                  <a:pt x="557693" y="143479"/>
                </a:lnTo>
                <a:cubicBezTo>
                  <a:pt x="557693" y="88710"/>
                  <a:pt x="602091" y="44311"/>
                  <a:pt x="656861" y="44311"/>
                </a:cubicBezTo>
                <a:cubicBezTo>
                  <a:pt x="670553" y="44311"/>
                  <a:pt x="683597" y="47086"/>
                  <a:pt x="695461" y="52104"/>
                </a:cubicBezTo>
                <a:close/>
                <a:moveTo>
                  <a:pt x="914790" y="24077"/>
                </a:moveTo>
                <a:cubicBezTo>
                  <a:pt x="1146436" y="99467"/>
                  <a:pt x="1313719" y="317325"/>
                  <a:pt x="1313719" y="574253"/>
                </a:cubicBezTo>
                <a:lnTo>
                  <a:pt x="1313719" y="934013"/>
                </a:lnTo>
                <a:lnTo>
                  <a:pt x="943645" y="1889023"/>
                </a:lnTo>
                <a:lnTo>
                  <a:pt x="903" y="1523703"/>
                </a:lnTo>
                <a:lnTo>
                  <a:pt x="2" y="1514763"/>
                </a:lnTo>
                <a:lnTo>
                  <a:pt x="2" y="946345"/>
                </a:lnTo>
                <a:lnTo>
                  <a:pt x="0" y="946345"/>
                </a:lnTo>
                <a:lnTo>
                  <a:pt x="0" y="574253"/>
                </a:lnTo>
                <a:cubicBezTo>
                  <a:pt x="0" y="278824"/>
                  <a:pt x="221172" y="35057"/>
                  <a:pt x="507032" y="0"/>
                </a:cubicBezTo>
                <a:lnTo>
                  <a:pt x="507032" y="758051"/>
                </a:lnTo>
                <a:cubicBezTo>
                  <a:pt x="507032" y="817622"/>
                  <a:pt x="546943" y="867870"/>
                  <a:pt x="601651" y="882932"/>
                </a:cubicBezTo>
                <a:lnTo>
                  <a:pt x="601651" y="1148096"/>
                </a:lnTo>
                <a:cubicBezTo>
                  <a:pt x="601651" y="1179857"/>
                  <a:pt x="627398" y="1205606"/>
                  <a:pt x="659159" y="1205606"/>
                </a:cubicBezTo>
                <a:cubicBezTo>
                  <a:pt x="690922" y="1205605"/>
                  <a:pt x="716669" y="1179857"/>
                  <a:pt x="716669" y="1148096"/>
                </a:cubicBezTo>
                <a:lnTo>
                  <a:pt x="716669" y="883114"/>
                </a:lnTo>
                <a:cubicBezTo>
                  <a:pt x="771673" y="868232"/>
                  <a:pt x="811873" y="817836"/>
                  <a:pt x="811872" y="758051"/>
                </a:cubicBezTo>
                <a:lnTo>
                  <a:pt x="811873" y="791"/>
                </a:lnTo>
                <a:cubicBezTo>
                  <a:pt x="847292" y="5445"/>
                  <a:pt x="881698" y="13307"/>
                  <a:pt x="914790" y="240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716297" y="328586"/>
            <a:ext cx="8716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6"/>
                </a:solidFill>
              </a:rPr>
              <a:t>ФАКУЛЬТЕТ ІНОЗЕМНИХ МОВ</a:t>
            </a:r>
            <a:endParaRPr lang="ko-KR" altLang="en-US" sz="3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pic>
        <p:nvPicPr>
          <p:cNvPr id="10" name="Picture 2" descr="F:\ZAM\Вступна кампанія\презентация\Фото для ИНЯЗА\33.jpg"/>
          <p:cNvPicPr>
            <a:picLocks noGrp="1" noChangeAspect="1" noChangeArrowheads="1"/>
          </p:cNvPicPr>
          <p:nvPr>
            <p:ph type="pic" sz="quarter" idx="41"/>
          </p:nvPr>
        </p:nvPicPr>
        <p:blipFill>
          <a:blip r:embed="rId3" cstate="print"/>
          <a:srcRect l="13834" r="13834"/>
          <a:stretch>
            <a:fillRect/>
          </a:stretch>
        </p:blipFill>
        <p:spPr bwMode="auto">
          <a:xfrm>
            <a:off x="600268" y="522514"/>
            <a:ext cx="2808696" cy="2566354"/>
          </a:xfrm>
          <a:prstGeom prst="rect">
            <a:avLst/>
          </a:prstGeom>
          <a:noFill/>
          <a:effectLst>
            <a:glow rad="228600">
              <a:schemeClr val="tx1">
                <a:lumMod val="90000"/>
                <a:lumOff val="1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: 도형 16">
            <a:extLst>
              <a:ext uri="{FF2B5EF4-FFF2-40B4-BE49-F238E27FC236}">
                <a16:creationId xmlns="" xmlns:a16="http://schemas.microsoft.com/office/drawing/2014/main" id="{3204CE1A-7D1C-4C60-B0E6-9B2023364081}"/>
              </a:ext>
            </a:extLst>
          </p:cNvPr>
          <p:cNvSpPr>
            <a:spLocks noChangeAspect="1"/>
          </p:cNvSpPr>
          <p:nvPr/>
        </p:nvSpPr>
        <p:spPr>
          <a:xfrm>
            <a:off x="-73880" y="1512555"/>
            <a:ext cx="2399364" cy="2698677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4224302" y="1465832"/>
            <a:ext cx="8302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ОСВІТНІ ПРОГРАМИ</a:t>
            </a:r>
            <a:endParaRPr lang="ko-KR" altLang="en-US" sz="3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E5F208-4FF9-45B9-8E27-E2A19B4D45E8}"/>
              </a:ext>
            </a:extLst>
          </p:cNvPr>
          <p:cNvSpPr/>
          <p:nvPr/>
        </p:nvSpPr>
        <p:spPr>
          <a:xfrm>
            <a:off x="3380197" y="1282274"/>
            <a:ext cx="8544671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직사각형 22">
            <a:extLst>
              <a:ext uri="{FF2B5EF4-FFF2-40B4-BE49-F238E27FC236}">
                <a16:creationId xmlns="" xmlns:a16="http://schemas.microsoft.com/office/drawing/2014/main" id="{F154CAEB-00DE-41E5-AC97-92F616653EB8}"/>
              </a:ext>
            </a:extLst>
          </p:cNvPr>
          <p:cNvSpPr/>
          <p:nvPr/>
        </p:nvSpPr>
        <p:spPr>
          <a:xfrm>
            <a:off x="3871913" y="2357438"/>
            <a:ext cx="81010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Font typeface="Wingdings" pitchFamily="2" charset="2"/>
              <a:buChar char="ü"/>
            </a:pPr>
            <a:r>
              <a:rPr lang="ru-RU" b="1" dirty="0" err="1" smtClean="0">
                <a:hlinkClick r:id="rId2"/>
              </a:rPr>
              <a:t>Англійська</a:t>
            </a:r>
            <a:r>
              <a:rPr lang="ru-RU" b="1" dirty="0" smtClean="0">
                <a:hlinkClick r:id="rId2"/>
              </a:rPr>
              <a:t> </a:t>
            </a:r>
            <a:r>
              <a:rPr lang="ru-RU" b="1" dirty="0" err="1" smtClean="0">
                <a:hlinkClick r:id="rId2"/>
              </a:rPr>
              <a:t>мова</a:t>
            </a:r>
            <a:r>
              <a:rPr lang="ru-RU" b="1" dirty="0" smtClean="0">
                <a:hlinkClick r:id="rId2"/>
              </a:rPr>
              <a:t> та </a:t>
            </a:r>
            <a:r>
              <a:rPr lang="ru-RU" b="1" dirty="0" err="1" smtClean="0">
                <a:hlinkClick r:id="rId2"/>
              </a:rPr>
              <a:t>література</a:t>
            </a:r>
            <a:r>
              <a:rPr lang="ru-RU" b="1" dirty="0" smtClean="0">
                <a:hlinkClick r:id="rId2"/>
              </a:rPr>
              <a:t> </a:t>
            </a:r>
            <a:r>
              <a:rPr lang="ru-RU" b="1" dirty="0" err="1" smtClean="0">
                <a:hlinkClick r:id="rId2"/>
              </a:rPr>
              <a:t>і</a:t>
            </a:r>
            <a:r>
              <a:rPr lang="ru-RU" b="1" dirty="0" smtClean="0">
                <a:hlinkClick r:id="rId2"/>
              </a:rPr>
              <a:t> переклад та друга </a:t>
            </a:r>
            <a:r>
              <a:rPr lang="ru-RU" b="1" dirty="0" err="1" smtClean="0">
                <a:hlinkClick r:id="rId2"/>
              </a:rPr>
              <a:t>іноземна</a:t>
            </a:r>
            <a:r>
              <a:rPr lang="ru-RU" b="1" dirty="0" smtClean="0">
                <a:hlinkClick r:id="rId2"/>
              </a:rPr>
              <a:t> </a:t>
            </a:r>
            <a:r>
              <a:rPr lang="ru-RU" b="1" dirty="0" err="1" smtClean="0">
                <a:hlinkClick r:id="rId2"/>
              </a:rPr>
              <a:t>мова</a:t>
            </a:r>
            <a:endParaRPr lang="ru-RU" b="1" dirty="0" smtClean="0"/>
          </a:p>
          <a:p>
            <a:pPr>
              <a:buClr>
                <a:srgbClr val="FFFFFF"/>
              </a:buClr>
              <a:buFont typeface="Wingdings" pitchFamily="2" charset="2"/>
              <a:buChar char="ü"/>
            </a:pPr>
            <a:endParaRPr lang="ru-RU" b="1" dirty="0" smtClean="0"/>
          </a:p>
          <a:p>
            <a:pPr>
              <a:buClr>
                <a:srgbClr val="FFFFFF"/>
              </a:buClr>
              <a:buFont typeface="Wingdings" pitchFamily="2" charset="2"/>
              <a:buChar char="ü"/>
            </a:pPr>
            <a:r>
              <a:rPr lang="ru-RU" b="1" dirty="0" err="1" smtClean="0">
                <a:hlinkClick r:id="rId3"/>
              </a:rPr>
              <a:t>Німецька</a:t>
            </a:r>
            <a:r>
              <a:rPr lang="ru-RU" b="1" dirty="0" smtClean="0">
                <a:hlinkClick r:id="rId3"/>
              </a:rPr>
              <a:t> </a:t>
            </a:r>
            <a:r>
              <a:rPr lang="ru-RU" b="1" dirty="0" err="1" smtClean="0">
                <a:hlinkClick r:id="rId3"/>
              </a:rPr>
              <a:t>мова</a:t>
            </a:r>
            <a:r>
              <a:rPr lang="ru-RU" b="1" dirty="0" smtClean="0">
                <a:hlinkClick r:id="rId3"/>
              </a:rPr>
              <a:t> та </a:t>
            </a:r>
            <a:r>
              <a:rPr lang="ru-RU" b="1" dirty="0" err="1" smtClean="0">
                <a:hlinkClick r:id="rId3"/>
              </a:rPr>
              <a:t>література</a:t>
            </a:r>
            <a:r>
              <a:rPr lang="ru-RU" b="1" dirty="0" smtClean="0">
                <a:hlinkClick r:id="rId3"/>
              </a:rPr>
              <a:t> </a:t>
            </a:r>
            <a:r>
              <a:rPr lang="ru-RU" b="1" dirty="0" err="1" smtClean="0">
                <a:hlinkClick r:id="rId3"/>
              </a:rPr>
              <a:t>і</a:t>
            </a:r>
            <a:r>
              <a:rPr lang="ru-RU" b="1" dirty="0" smtClean="0">
                <a:hlinkClick r:id="rId3"/>
              </a:rPr>
              <a:t> переклад та </a:t>
            </a:r>
            <a:r>
              <a:rPr lang="ru-RU" b="1" dirty="0" err="1" smtClean="0">
                <a:hlinkClick r:id="rId3"/>
              </a:rPr>
              <a:t>англійська</a:t>
            </a:r>
            <a:r>
              <a:rPr lang="ru-RU" b="1" dirty="0" smtClean="0">
                <a:hlinkClick r:id="rId3"/>
              </a:rPr>
              <a:t> </a:t>
            </a:r>
            <a:r>
              <a:rPr lang="ru-RU" b="1" dirty="0" err="1" smtClean="0">
                <a:hlinkClick r:id="rId3"/>
              </a:rPr>
              <a:t>мова</a:t>
            </a:r>
            <a:endParaRPr lang="ru-RU" b="1" dirty="0" smtClean="0"/>
          </a:p>
          <a:p>
            <a:pPr>
              <a:buClr>
                <a:srgbClr val="FFFFFF"/>
              </a:buClr>
              <a:buFont typeface="Wingdings" pitchFamily="2" charset="2"/>
              <a:buChar char="ü"/>
            </a:pPr>
            <a:endParaRPr lang="ru-RU" b="1" dirty="0" smtClean="0"/>
          </a:p>
          <a:p>
            <a:pPr>
              <a:buClr>
                <a:srgbClr val="FFFFFF"/>
              </a:buClr>
              <a:buFont typeface="Wingdings" pitchFamily="2" charset="2"/>
              <a:buChar char="ü"/>
            </a:pPr>
            <a:r>
              <a:rPr lang="ru-RU" b="1" dirty="0" err="1" smtClean="0">
                <a:hlinkClick r:id="rId4"/>
              </a:rPr>
              <a:t>Французька</a:t>
            </a:r>
            <a:r>
              <a:rPr lang="ru-RU" b="1" dirty="0" smtClean="0">
                <a:hlinkClick r:id="rId4"/>
              </a:rPr>
              <a:t> </a:t>
            </a:r>
            <a:r>
              <a:rPr lang="ru-RU" b="1" dirty="0" err="1" smtClean="0">
                <a:hlinkClick r:id="rId4"/>
              </a:rPr>
              <a:t>мова</a:t>
            </a:r>
            <a:r>
              <a:rPr lang="ru-RU" b="1" dirty="0" smtClean="0">
                <a:hlinkClick r:id="rId4"/>
              </a:rPr>
              <a:t> та </a:t>
            </a:r>
            <a:r>
              <a:rPr lang="ru-RU" b="1" dirty="0" err="1" smtClean="0">
                <a:hlinkClick r:id="rId4"/>
              </a:rPr>
              <a:t>література</a:t>
            </a:r>
            <a:r>
              <a:rPr lang="ru-RU" b="1" dirty="0" smtClean="0">
                <a:hlinkClick r:id="rId4"/>
              </a:rPr>
              <a:t> </a:t>
            </a:r>
            <a:r>
              <a:rPr lang="ru-RU" b="1" dirty="0" err="1" smtClean="0">
                <a:hlinkClick r:id="rId4"/>
              </a:rPr>
              <a:t>і</a:t>
            </a:r>
            <a:r>
              <a:rPr lang="ru-RU" b="1" dirty="0" smtClean="0">
                <a:hlinkClick r:id="rId4"/>
              </a:rPr>
              <a:t> переклад та </a:t>
            </a:r>
            <a:r>
              <a:rPr lang="ru-RU" b="1" dirty="0" err="1" smtClean="0">
                <a:hlinkClick r:id="rId4"/>
              </a:rPr>
              <a:t>англійська</a:t>
            </a:r>
            <a:r>
              <a:rPr lang="ru-RU" b="1" dirty="0" smtClean="0">
                <a:hlinkClick r:id="rId4"/>
              </a:rPr>
              <a:t> </a:t>
            </a:r>
            <a:r>
              <a:rPr lang="ru-RU" b="1" dirty="0" err="1" smtClean="0">
                <a:hlinkClick r:id="rId4"/>
              </a:rPr>
              <a:t>мова</a:t>
            </a:r>
            <a:endParaRPr lang="ru-RU" b="1" dirty="0" smtClean="0"/>
          </a:p>
          <a:p>
            <a:pPr>
              <a:buClr>
                <a:srgbClr val="FFFFFF"/>
              </a:buClr>
              <a:buFont typeface="Wingdings" pitchFamily="2" charset="2"/>
              <a:buChar char="ü"/>
            </a:pPr>
            <a:endParaRPr lang="ru-RU" b="1" dirty="0" smtClean="0"/>
          </a:p>
          <a:p>
            <a:pPr>
              <a:buClr>
                <a:srgbClr val="FFFFFF"/>
              </a:buClr>
              <a:buFont typeface="Wingdings" pitchFamily="2" charset="2"/>
              <a:buChar char="ü"/>
            </a:pPr>
            <a:r>
              <a:rPr lang="ru-RU" b="1" dirty="0" smtClean="0">
                <a:hlinkClick r:id="rId5"/>
              </a:rPr>
              <a:t>Переклад (</a:t>
            </a:r>
            <a:r>
              <a:rPr lang="ru-RU" b="1" dirty="0" err="1" smtClean="0">
                <a:hlinkClick r:id="rId5"/>
              </a:rPr>
              <a:t>китайська</a:t>
            </a:r>
            <a:r>
              <a:rPr lang="ru-RU" b="1" dirty="0" smtClean="0">
                <a:hlinkClick r:id="rId5"/>
              </a:rPr>
              <a:t> та </a:t>
            </a:r>
            <a:r>
              <a:rPr lang="ru-RU" b="1" dirty="0" err="1" smtClean="0">
                <a:hlinkClick r:id="rId5"/>
              </a:rPr>
              <a:t>англійська</a:t>
            </a:r>
            <a:r>
              <a:rPr lang="ru-RU" b="1" dirty="0" smtClean="0">
                <a:hlinkClick r:id="rId5"/>
              </a:rPr>
              <a:t> </a:t>
            </a:r>
            <a:r>
              <a:rPr lang="ru-RU" b="1" dirty="0" err="1" smtClean="0">
                <a:hlinkClick r:id="rId5"/>
              </a:rPr>
              <a:t>мови</a:t>
            </a:r>
            <a:r>
              <a:rPr lang="ru-RU" b="1" dirty="0" smtClean="0">
                <a:hlinkClick r:id="rId5"/>
              </a:rPr>
              <a:t>)</a:t>
            </a:r>
            <a:endParaRPr lang="ru-RU" b="1" dirty="0" smtClean="0"/>
          </a:p>
          <a:p>
            <a:pPr>
              <a:buClr>
                <a:srgbClr val="FFFFFF"/>
              </a:buClr>
              <a:buFont typeface="Wingdings" pitchFamily="2" charset="2"/>
              <a:buChar char="ü"/>
            </a:pPr>
            <a:endParaRPr lang="ru-RU" b="1" dirty="0" smtClean="0"/>
          </a:p>
          <a:p>
            <a:pPr>
              <a:buClr>
                <a:srgbClr val="FFFFFF"/>
              </a:buClr>
              <a:buFont typeface="Wingdings" pitchFamily="2" charset="2"/>
              <a:buChar char="ü"/>
            </a:pPr>
            <a:r>
              <a:rPr lang="ru-RU" b="1" dirty="0" smtClean="0">
                <a:hlinkClick r:id="rId6"/>
              </a:rPr>
              <a:t>Переклад (</a:t>
            </a:r>
            <a:r>
              <a:rPr lang="ru-RU" b="1" dirty="0" err="1" smtClean="0">
                <a:hlinkClick r:id="rId6"/>
              </a:rPr>
              <a:t>іспанська</a:t>
            </a:r>
            <a:r>
              <a:rPr lang="ru-RU" b="1" dirty="0" smtClean="0">
                <a:hlinkClick r:id="rId6"/>
              </a:rPr>
              <a:t> та </a:t>
            </a:r>
            <a:r>
              <a:rPr lang="ru-RU" b="1" dirty="0" err="1" smtClean="0">
                <a:hlinkClick r:id="rId6"/>
              </a:rPr>
              <a:t>англійська</a:t>
            </a:r>
            <a:r>
              <a:rPr lang="ru-RU" b="1" dirty="0" smtClean="0">
                <a:hlinkClick r:id="rId6"/>
              </a:rPr>
              <a:t> </a:t>
            </a:r>
            <a:r>
              <a:rPr lang="ru-RU" b="1" dirty="0" err="1" smtClean="0">
                <a:hlinkClick r:id="rId6"/>
              </a:rPr>
              <a:t>мови</a:t>
            </a:r>
            <a:r>
              <a:rPr lang="ru-RU" b="1" dirty="0" smtClean="0">
                <a:hlinkClick r:id="rId6"/>
              </a:rPr>
              <a:t>)</a:t>
            </a:r>
            <a:endParaRPr lang="ru-RU" b="1" dirty="0" smtClean="0"/>
          </a:p>
          <a:p>
            <a:pPr>
              <a:buClr>
                <a:srgbClr val="FFFFFF"/>
              </a:buClr>
              <a:buFont typeface="Wingdings" pitchFamily="2" charset="2"/>
              <a:buChar char="ü"/>
            </a:pPr>
            <a:endParaRPr lang="ru-RU" b="1" dirty="0" smtClean="0">
              <a:hlinkClick r:id="rId7"/>
            </a:endParaRPr>
          </a:p>
          <a:p>
            <a:pPr>
              <a:buClr>
                <a:srgbClr val="FFFFFF"/>
              </a:buClr>
              <a:buFont typeface="Wingdings" pitchFamily="2" charset="2"/>
              <a:buChar char="ü"/>
            </a:pPr>
            <a:r>
              <a:rPr lang="ru-RU" b="1" dirty="0" smtClean="0">
                <a:hlinkClick r:id="rId7"/>
              </a:rPr>
              <a:t>Переклад (</a:t>
            </a:r>
            <a:r>
              <a:rPr lang="ru-RU" b="1" dirty="0" err="1" smtClean="0">
                <a:hlinkClick r:id="rId7"/>
              </a:rPr>
              <a:t>арабська</a:t>
            </a:r>
            <a:r>
              <a:rPr lang="ru-RU" b="1" dirty="0" smtClean="0">
                <a:hlinkClick r:id="rId7"/>
              </a:rPr>
              <a:t> та </a:t>
            </a:r>
            <a:r>
              <a:rPr lang="ru-RU" b="1" dirty="0" err="1" smtClean="0">
                <a:hlinkClick r:id="rId7"/>
              </a:rPr>
              <a:t>англійська</a:t>
            </a:r>
            <a:r>
              <a:rPr lang="ru-RU" b="1" dirty="0" smtClean="0">
                <a:hlinkClick r:id="rId7"/>
              </a:rPr>
              <a:t> </a:t>
            </a:r>
            <a:r>
              <a:rPr lang="ru-RU" b="1" dirty="0" err="1" smtClean="0">
                <a:hlinkClick r:id="rId7"/>
              </a:rPr>
              <a:t>мови</a:t>
            </a:r>
            <a:r>
              <a:rPr lang="ru-RU" b="1" dirty="0" smtClean="0">
                <a:hlinkClick r:id="rId7"/>
              </a:rPr>
              <a:t>)</a:t>
            </a:r>
            <a:endParaRPr lang="ru-RU" b="1" dirty="0" smtClean="0"/>
          </a:p>
          <a:p>
            <a:pPr marL="171450" indent="-171450" algn="just">
              <a:buFont typeface="Arial" pitchFamily="34" charset="0"/>
              <a:buChar char="•"/>
            </a:pP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="" xmlns:a16="http://schemas.microsoft.com/office/drawing/2014/main" id="{660CB93A-C070-4D26-95D3-8D75E7E5C3AF}"/>
              </a:ext>
            </a:extLst>
          </p:cNvPr>
          <p:cNvSpPr/>
          <p:nvPr/>
        </p:nvSpPr>
        <p:spPr>
          <a:xfrm rot="20329094">
            <a:off x="2301517" y="4814125"/>
            <a:ext cx="1313719" cy="1889023"/>
          </a:xfrm>
          <a:custGeom>
            <a:avLst/>
            <a:gdLst>
              <a:gd name="connsiteX0" fmla="*/ 695461 w 1313719"/>
              <a:gd name="connsiteY0" fmla="*/ 52104 h 1889023"/>
              <a:gd name="connsiteX1" fmla="*/ 756028 w 1313719"/>
              <a:gd name="connsiteY1" fmla="*/ 143479 h 1889023"/>
              <a:gd name="connsiteX2" fmla="*/ 756028 w 1313719"/>
              <a:gd name="connsiteY2" fmla="*/ 581374 h 1889023"/>
              <a:gd name="connsiteX3" fmla="*/ 656860 w 1313719"/>
              <a:gd name="connsiteY3" fmla="*/ 680542 h 1889023"/>
              <a:gd name="connsiteX4" fmla="*/ 557693 w 1313719"/>
              <a:gd name="connsiteY4" fmla="*/ 581374 h 1889023"/>
              <a:gd name="connsiteX5" fmla="*/ 557693 w 1313719"/>
              <a:gd name="connsiteY5" fmla="*/ 143479 h 1889023"/>
              <a:gd name="connsiteX6" fmla="*/ 656861 w 1313719"/>
              <a:gd name="connsiteY6" fmla="*/ 44311 h 1889023"/>
              <a:gd name="connsiteX7" fmla="*/ 695461 w 1313719"/>
              <a:gd name="connsiteY7" fmla="*/ 52104 h 1889023"/>
              <a:gd name="connsiteX8" fmla="*/ 914790 w 1313719"/>
              <a:gd name="connsiteY8" fmla="*/ 24077 h 1889023"/>
              <a:gd name="connsiteX9" fmla="*/ 1313719 w 1313719"/>
              <a:gd name="connsiteY9" fmla="*/ 574253 h 1889023"/>
              <a:gd name="connsiteX10" fmla="*/ 1313719 w 1313719"/>
              <a:gd name="connsiteY10" fmla="*/ 934013 h 1889023"/>
              <a:gd name="connsiteX11" fmla="*/ 943645 w 1313719"/>
              <a:gd name="connsiteY11" fmla="*/ 1889023 h 1889023"/>
              <a:gd name="connsiteX12" fmla="*/ 903 w 1313719"/>
              <a:gd name="connsiteY12" fmla="*/ 1523703 h 1889023"/>
              <a:gd name="connsiteX13" fmla="*/ 2 w 1313719"/>
              <a:gd name="connsiteY13" fmla="*/ 1514763 h 1889023"/>
              <a:gd name="connsiteX14" fmla="*/ 2 w 1313719"/>
              <a:gd name="connsiteY14" fmla="*/ 946345 h 1889023"/>
              <a:gd name="connsiteX15" fmla="*/ 0 w 1313719"/>
              <a:gd name="connsiteY15" fmla="*/ 946345 h 1889023"/>
              <a:gd name="connsiteX16" fmla="*/ 0 w 1313719"/>
              <a:gd name="connsiteY16" fmla="*/ 574253 h 1889023"/>
              <a:gd name="connsiteX17" fmla="*/ 507032 w 1313719"/>
              <a:gd name="connsiteY17" fmla="*/ 0 h 1889023"/>
              <a:gd name="connsiteX18" fmla="*/ 507032 w 1313719"/>
              <a:gd name="connsiteY18" fmla="*/ 758051 h 1889023"/>
              <a:gd name="connsiteX19" fmla="*/ 601651 w 1313719"/>
              <a:gd name="connsiteY19" fmla="*/ 882932 h 1889023"/>
              <a:gd name="connsiteX20" fmla="*/ 601651 w 1313719"/>
              <a:gd name="connsiteY20" fmla="*/ 1148096 h 1889023"/>
              <a:gd name="connsiteX21" fmla="*/ 659159 w 1313719"/>
              <a:gd name="connsiteY21" fmla="*/ 1205606 h 1889023"/>
              <a:gd name="connsiteX22" fmla="*/ 716669 w 1313719"/>
              <a:gd name="connsiteY22" fmla="*/ 1148096 h 1889023"/>
              <a:gd name="connsiteX23" fmla="*/ 716669 w 1313719"/>
              <a:gd name="connsiteY23" fmla="*/ 883114 h 1889023"/>
              <a:gd name="connsiteX24" fmla="*/ 811872 w 1313719"/>
              <a:gd name="connsiteY24" fmla="*/ 758051 h 1889023"/>
              <a:gd name="connsiteX25" fmla="*/ 811873 w 1313719"/>
              <a:gd name="connsiteY25" fmla="*/ 791 h 1889023"/>
              <a:gd name="connsiteX26" fmla="*/ 914790 w 1313719"/>
              <a:gd name="connsiteY26" fmla="*/ 24077 h 18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3719" h="1889023">
                <a:moveTo>
                  <a:pt x="695461" y="52104"/>
                </a:moveTo>
                <a:cubicBezTo>
                  <a:pt x="731054" y="67158"/>
                  <a:pt x="756028" y="102402"/>
                  <a:pt x="756028" y="143479"/>
                </a:cubicBezTo>
                <a:lnTo>
                  <a:pt x="756028" y="581374"/>
                </a:lnTo>
                <a:cubicBezTo>
                  <a:pt x="756028" y="636143"/>
                  <a:pt x="711629" y="680542"/>
                  <a:pt x="656860" y="680542"/>
                </a:cubicBezTo>
                <a:cubicBezTo>
                  <a:pt x="602092" y="680542"/>
                  <a:pt x="557693" y="636143"/>
                  <a:pt x="557693" y="581374"/>
                </a:cubicBezTo>
                <a:lnTo>
                  <a:pt x="557693" y="143479"/>
                </a:lnTo>
                <a:cubicBezTo>
                  <a:pt x="557693" y="88710"/>
                  <a:pt x="602091" y="44311"/>
                  <a:pt x="656861" y="44311"/>
                </a:cubicBezTo>
                <a:cubicBezTo>
                  <a:pt x="670553" y="44311"/>
                  <a:pt x="683597" y="47086"/>
                  <a:pt x="695461" y="52104"/>
                </a:cubicBezTo>
                <a:close/>
                <a:moveTo>
                  <a:pt x="914790" y="24077"/>
                </a:moveTo>
                <a:cubicBezTo>
                  <a:pt x="1146436" y="99467"/>
                  <a:pt x="1313719" y="317325"/>
                  <a:pt x="1313719" y="574253"/>
                </a:cubicBezTo>
                <a:lnTo>
                  <a:pt x="1313719" y="934013"/>
                </a:lnTo>
                <a:lnTo>
                  <a:pt x="943645" y="1889023"/>
                </a:lnTo>
                <a:lnTo>
                  <a:pt x="903" y="1523703"/>
                </a:lnTo>
                <a:lnTo>
                  <a:pt x="2" y="1514763"/>
                </a:lnTo>
                <a:lnTo>
                  <a:pt x="2" y="946345"/>
                </a:lnTo>
                <a:lnTo>
                  <a:pt x="0" y="946345"/>
                </a:lnTo>
                <a:lnTo>
                  <a:pt x="0" y="574253"/>
                </a:lnTo>
                <a:cubicBezTo>
                  <a:pt x="0" y="278824"/>
                  <a:pt x="221172" y="35057"/>
                  <a:pt x="507032" y="0"/>
                </a:cubicBezTo>
                <a:lnTo>
                  <a:pt x="507032" y="758051"/>
                </a:lnTo>
                <a:cubicBezTo>
                  <a:pt x="507032" y="817622"/>
                  <a:pt x="546943" y="867870"/>
                  <a:pt x="601651" y="882932"/>
                </a:cubicBezTo>
                <a:lnTo>
                  <a:pt x="601651" y="1148096"/>
                </a:lnTo>
                <a:cubicBezTo>
                  <a:pt x="601651" y="1179857"/>
                  <a:pt x="627398" y="1205606"/>
                  <a:pt x="659159" y="1205606"/>
                </a:cubicBezTo>
                <a:cubicBezTo>
                  <a:pt x="690922" y="1205605"/>
                  <a:pt x="716669" y="1179857"/>
                  <a:pt x="716669" y="1148096"/>
                </a:cubicBezTo>
                <a:lnTo>
                  <a:pt x="716669" y="883114"/>
                </a:lnTo>
                <a:cubicBezTo>
                  <a:pt x="771673" y="868232"/>
                  <a:pt x="811873" y="817836"/>
                  <a:pt x="811872" y="758051"/>
                </a:cubicBezTo>
                <a:lnTo>
                  <a:pt x="811873" y="791"/>
                </a:lnTo>
                <a:cubicBezTo>
                  <a:pt x="847292" y="5445"/>
                  <a:pt x="881698" y="13307"/>
                  <a:pt x="914790" y="240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716297" y="328586"/>
            <a:ext cx="8716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6"/>
                </a:solidFill>
              </a:rPr>
              <a:t>ФАКУЛЬТЕТ ІНОЗЕМНИХ МОВ</a:t>
            </a:r>
            <a:endParaRPr lang="ko-KR" altLang="en-US" sz="3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4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40" r="18740"/>
          <a:stretch>
            <a:fillRect/>
          </a:stretch>
        </p:blipFill>
        <p:spPr>
          <a:effectLst>
            <a:glow rad="101600">
              <a:schemeClr val="tx1">
                <a:lumMod val="90000"/>
                <a:lumOff val="1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2CD741-4E4F-407D-9EC5-60082ACF8B81}"/>
              </a:ext>
            </a:extLst>
          </p:cNvPr>
          <p:cNvSpPr txBox="1"/>
          <p:nvPr/>
        </p:nvSpPr>
        <p:spPr>
          <a:xfrm>
            <a:off x="712188" y="3867134"/>
            <a:ext cx="3274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000" dirty="0" smtClean="0">
                <a:cs typeface="Arial" pitchFamily="34" charset="0"/>
              </a:rPr>
              <a:t>Підготовка професійних і творчих  фахівців у галузі іноземної філології,  здатних використовувати іноземні мови в усній  та письмовій формі 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="" xmlns:a16="http://schemas.microsoft.com/office/drawing/2014/main" id="{5580563D-452F-43F3-85A8-EF05E4E778CF}"/>
              </a:ext>
            </a:extLst>
          </p:cNvPr>
          <p:cNvSpPr/>
          <p:nvPr/>
        </p:nvSpPr>
        <p:spPr>
          <a:xfrm>
            <a:off x="4867275" y="1665287"/>
            <a:ext cx="3456000" cy="187801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="" xmlns:a16="http://schemas.microsoft.com/office/drawing/2014/main" id="{10C88536-F0E6-4FD1-A269-0588144C2E90}"/>
              </a:ext>
            </a:extLst>
          </p:cNvPr>
          <p:cNvSpPr/>
          <p:nvPr/>
        </p:nvSpPr>
        <p:spPr>
          <a:xfrm>
            <a:off x="8241636" y="3543300"/>
            <a:ext cx="3456000" cy="2722562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6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5" r="19093"/>
          <a:stretch/>
        </p:blipFill>
        <p:spPr>
          <a:xfrm>
            <a:off x="8511719" y="1953704"/>
            <a:ext cx="2997472" cy="4107184"/>
          </a:xfrm>
        </p:spPr>
      </p:pic>
      <p:sp>
        <p:nvSpPr>
          <p:cNvPr id="12" name="직사각형 3">
            <a:extLst>
              <a:ext uri="{FF2B5EF4-FFF2-40B4-BE49-F238E27FC236}">
                <a16:creationId xmlns=""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419918" y="484078"/>
            <a:ext cx="10443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ko-KR" sz="3600" b="1" dirty="0" smtClean="0">
                <a:solidFill>
                  <a:schemeClr val="bg1"/>
                </a:solidFill>
                <a:latin typeface="+mj-lt"/>
              </a:rPr>
              <a:t>МЕТА ОСВІТНІХ ПРОГРАМ</a:t>
            </a:r>
            <a:endParaRPr lang="ko-KR" altLang="en-US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6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7" r="60251"/>
          <a:stretch/>
        </p:blipFill>
        <p:spPr>
          <a:xfrm>
            <a:off x="5055719" y="1953704"/>
            <a:ext cx="2997472" cy="4107184"/>
          </a:xfrm>
        </p:spPr>
      </p:pic>
    </p:spTree>
    <p:extLst>
      <p:ext uri="{BB962C8B-B14F-4D97-AF65-F5344CB8AC3E}">
        <p14:creationId xmlns:p14="http://schemas.microsoft.com/office/powerpoint/2010/main" xmlns="" val="25113306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4" grpId="0" animBg="1"/>
    </p:bldLst>
  </p:timing>
</p:sld>
</file>

<file path=ppt/theme/theme1.xml><?xml version="1.0" encoding="utf-8"?>
<a:theme xmlns:a="http://schemas.openxmlformats.org/drawingml/2006/main" name="Пустой слайд">
  <a:themeElements>
    <a:clrScheme name="Настроювані 33">
      <a:dk1>
        <a:srgbClr val="1F1F1F"/>
      </a:dk1>
      <a:lt1>
        <a:sysClr val="window" lastClr="FFFFFF"/>
      </a:lt1>
      <a:dk2>
        <a:srgbClr val="00377B"/>
      </a:dk2>
      <a:lt2>
        <a:srgbClr val="F2C362"/>
      </a:lt2>
      <a:accent1>
        <a:srgbClr val="F2C362"/>
      </a:accent1>
      <a:accent2>
        <a:srgbClr val="00377B"/>
      </a:accent2>
      <a:accent3>
        <a:srgbClr val="007892"/>
      </a:accent3>
      <a:accent4>
        <a:srgbClr val="292D68"/>
      </a:accent4>
      <a:accent5>
        <a:srgbClr val="F2C362"/>
      </a:accent5>
      <a:accent6>
        <a:srgbClr val="00377B"/>
      </a:accent6>
      <a:hlink>
        <a:srgbClr val="7F7F7F"/>
      </a:hlink>
      <a:folHlink>
        <a:srgbClr val="7F7F7F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</TotalTime>
  <Words>798</Words>
  <Application>Microsoft Office PowerPoint</Application>
  <PresentationFormat>Произвольный</PresentationFormat>
  <Paragraphs>246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Пустой 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126</cp:revision>
  <cp:lastPrinted>2021-01-14T09:49:37Z</cp:lastPrinted>
  <dcterms:created xsi:type="dcterms:W3CDTF">2020-01-20T05:08:25Z</dcterms:created>
  <dcterms:modified xsi:type="dcterms:W3CDTF">2021-01-18T10:10:30Z</dcterms:modified>
</cp:coreProperties>
</file>